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saveSubsetFonts="1">
  <p:sldMasterIdLst>
    <p:sldMasterId id="2147483648" r:id="rId1"/>
    <p:sldMasterId id="2147483676" r:id="rId2"/>
  </p:sldMasterIdLst>
  <p:notesMasterIdLst>
    <p:notesMasterId r:id="rId30"/>
  </p:notesMasterIdLst>
  <p:sldIdLst>
    <p:sldId id="256" r:id="rId3"/>
    <p:sldId id="448" r:id="rId4"/>
    <p:sldId id="463" r:id="rId5"/>
    <p:sldId id="466" r:id="rId6"/>
    <p:sldId id="604" r:id="rId7"/>
    <p:sldId id="589" r:id="rId8"/>
    <p:sldId id="600" r:id="rId9"/>
    <p:sldId id="601" r:id="rId10"/>
    <p:sldId id="595" r:id="rId11"/>
    <p:sldId id="603" r:id="rId12"/>
    <p:sldId id="561" r:id="rId13"/>
    <p:sldId id="602" r:id="rId14"/>
    <p:sldId id="593" r:id="rId15"/>
    <p:sldId id="594" r:id="rId16"/>
    <p:sldId id="599" r:id="rId17"/>
    <p:sldId id="562" r:id="rId18"/>
    <p:sldId id="592" r:id="rId19"/>
    <p:sldId id="560" r:id="rId20"/>
    <p:sldId id="575" r:id="rId21"/>
    <p:sldId id="574" r:id="rId22"/>
    <p:sldId id="576" r:id="rId23"/>
    <p:sldId id="590" r:id="rId24"/>
    <p:sldId id="598" r:id="rId25"/>
    <p:sldId id="591" r:id="rId26"/>
    <p:sldId id="542" r:id="rId27"/>
    <p:sldId id="543" r:id="rId28"/>
    <p:sldId id="544" r:id="rId29"/>
  </p:sldIdLst>
  <p:sldSz cx="9144000" cy="6877050"/>
  <p:notesSz cx="7102475" cy="8991600"/>
  <p:embeddedFontLst>
    <p:embeddedFont>
      <p:font typeface="黑体" pitchFamily="49" charset="-122"/>
      <p:regular r:id="rId31"/>
    </p:embeddedFont>
    <p:embeddedFont>
      <p:font typeface="Verdana" pitchFamily="34" charset="0"/>
      <p:regular r:id="rId32"/>
      <p:bold r:id="rId33"/>
      <p:italic r:id="rId34"/>
      <p:boldItalic r:id="rId35"/>
    </p:embeddedFont>
    <p:embeddedFont>
      <p:font typeface="华文黑体" pitchFamily="2" charset="-122"/>
      <p:regular r:id="rId36"/>
    </p:embeddedFont>
    <p:embeddedFont>
      <p:font typeface="Century Gothic" pitchFamily="34" charset="0"/>
      <p:regular r:id="rId37"/>
      <p:bold r:id="rId38"/>
      <p:italic r:id="rId39"/>
      <p:boldItalic r:id="rId40"/>
    </p:embeddedFont>
    <p:embeddedFont>
      <p:font typeface="华文细黑" pitchFamily="2" charset="-122"/>
      <p:regular r:id="rId41"/>
    </p:embeddedFont>
    <p:embeddedFont>
      <p:font typeface="微软雅黑" pitchFamily="34" charset="-122"/>
      <p:regular r:id="rId42"/>
      <p:bold r:id="rId43"/>
    </p:embeddedFont>
    <p:embeddedFont>
      <p:font typeface="华文楷体" pitchFamily="2" charset="-122"/>
      <p:regular r:id="rId44"/>
    </p:embeddedFont>
    <p:embeddedFont>
      <p:font typeface="华文新魏" pitchFamily="2" charset="-122"/>
      <p:regular r:id="rId45"/>
    </p:embeddedFont>
    <p:embeddedFont>
      <p:font typeface="华文琥珀" pitchFamily="2" charset="-122"/>
      <p:regular r:id="rId46"/>
    </p:embeddedFont>
    <p:embeddedFont>
      <p:font typeface="Wingdings 2" pitchFamily="18" charset="2"/>
      <p:regular r:id="rId47"/>
    </p:embeddedFont>
  </p:embeddedFontLst>
  <p:defaultTextStyle>
    <a:defPPr>
      <a:defRPr lang="en-US"/>
    </a:defPPr>
    <a:lvl1pPr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sz="2400" kern="1200">
        <a:solidFill>
          <a:schemeClr val="tx1"/>
        </a:solidFill>
        <a:latin typeface="Arial" charset="0"/>
        <a:ea typeface="宋体" pitchFamily="2" charset="-122"/>
        <a:cs typeface="+mn-cs"/>
      </a:defRPr>
    </a:lvl5pPr>
    <a:lvl6pPr marL="2286000" algn="l" defTabSz="914400" rtl="0" eaLnBrk="1" latinLnBrk="0" hangingPunct="1">
      <a:defRPr sz="2400" kern="1200">
        <a:solidFill>
          <a:schemeClr val="tx1"/>
        </a:solidFill>
        <a:latin typeface="Arial" charset="0"/>
        <a:ea typeface="宋体" pitchFamily="2" charset="-122"/>
        <a:cs typeface="+mn-cs"/>
      </a:defRPr>
    </a:lvl6pPr>
    <a:lvl7pPr marL="2743200" algn="l" defTabSz="914400" rtl="0" eaLnBrk="1" latinLnBrk="0" hangingPunct="1">
      <a:defRPr sz="2400" kern="1200">
        <a:solidFill>
          <a:schemeClr val="tx1"/>
        </a:solidFill>
        <a:latin typeface="Arial" charset="0"/>
        <a:ea typeface="宋体" pitchFamily="2" charset="-122"/>
        <a:cs typeface="+mn-cs"/>
      </a:defRPr>
    </a:lvl7pPr>
    <a:lvl8pPr marL="3200400" algn="l" defTabSz="914400" rtl="0" eaLnBrk="1" latinLnBrk="0" hangingPunct="1">
      <a:defRPr sz="2400" kern="1200">
        <a:solidFill>
          <a:schemeClr val="tx1"/>
        </a:solidFill>
        <a:latin typeface="Arial" charset="0"/>
        <a:ea typeface="宋体" pitchFamily="2" charset="-122"/>
        <a:cs typeface="+mn-cs"/>
      </a:defRPr>
    </a:lvl8pPr>
    <a:lvl9pPr marL="3657600" algn="l" defTabSz="914400" rtl="0" eaLnBrk="1" latinLnBrk="0" hangingPunct="1">
      <a:defRPr sz="2400"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71BF44"/>
    <a:srgbClr val="F4D429"/>
    <a:srgbClr val="6C4888"/>
    <a:srgbClr val="23B6EF"/>
    <a:srgbClr val="63A1D7"/>
    <a:srgbClr val="DA795E"/>
    <a:srgbClr val="ED5D58"/>
    <a:srgbClr val="D5B3A7"/>
    <a:srgbClr val="99C1DA"/>
    <a:srgbClr val="C9292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70" autoAdjust="0"/>
    <p:restoredTop sz="81683" autoAdjust="0"/>
  </p:normalViewPr>
  <p:slideViewPr>
    <p:cSldViewPr snapToGrid="0">
      <p:cViewPr varScale="1">
        <p:scale>
          <a:sx n="64" d="100"/>
          <a:sy n="64" d="100"/>
        </p:scale>
        <p:origin x="-462" y="-108"/>
      </p:cViewPr>
      <p:guideLst>
        <p:guide orient="horz" pos="2127"/>
        <p:guide pos="30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7213" cy="78027213"/>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44.wmf"/><Relationship Id="rId3" Type="http://schemas.openxmlformats.org/officeDocument/2006/relationships/image" Target="../media/image34.wmf"/><Relationship Id="rId7" Type="http://schemas.openxmlformats.org/officeDocument/2006/relationships/image" Target="../media/image38.wmf"/><Relationship Id="rId12" Type="http://schemas.openxmlformats.org/officeDocument/2006/relationships/image" Target="../media/image43.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11" Type="http://schemas.openxmlformats.org/officeDocument/2006/relationships/image" Target="../media/image42.wmf"/><Relationship Id="rId5" Type="http://schemas.openxmlformats.org/officeDocument/2006/relationships/image" Target="../media/image36.wmf"/><Relationship Id="rId10" Type="http://schemas.openxmlformats.org/officeDocument/2006/relationships/image" Target="../media/image41.wmf"/><Relationship Id="rId4" Type="http://schemas.openxmlformats.org/officeDocument/2006/relationships/image" Target="../media/image35.wmf"/><Relationship Id="rId9" Type="http://schemas.openxmlformats.org/officeDocument/2006/relationships/image" Target="../media/image40.wmf"/><Relationship Id="rId14"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10" Type="http://schemas.openxmlformats.org/officeDocument/2006/relationships/image" Target="../media/image70.wmf"/><Relationship Id="rId4" Type="http://schemas.openxmlformats.org/officeDocument/2006/relationships/image" Target="../media/image64.wmf"/><Relationship Id="rId9"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8163" cy="44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Arial" pitchFamily="34" charset="0"/>
                <a:ea typeface="宋体" pitchFamily="2" charset="-122"/>
              </a:defRPr>
            </a:lvl1pPr>
          </a:lstStyle>
          <a:p>
            <a:pPr>
              <a:defRPr/>
            </a:pPr>
            <a:endParaRPr lang="zh-CN" altLang="en-US"/>
          </a:p>
        </p:txBody>
      </p:sp>
      <p:sp>
        <p:nvSpPr>
          <p:cNvPr id="3075" name="Rectangle 3"/>
          <p:cNvSpPr>
            <a:spLocks noGrp="1" noChangeArrowheads="1"/>
          </p:cNvSpPr>
          <p:nvPr>
            <p:ph type="dt" idx="1"/>
          </p:nvPr>
        </p:nvSpPr>
        <p:spPr bwMode="auto">
          <a:xfrm>
            <a:off x="4022725" y="0"/>
            <a:ext cx="3078163" cy="44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Arial" pitchFamily="34" charset="0"/>
                <a:ea typeface="宋体" pitchFamily="2" charset="-122"/>
              </a:defRPr>
            </a:lvl1pPr>
          </a:lstStyle>
          <a:p>
            <a:pPr>
              <a:defRPr/>
            </a:pPr>
            <a:endParaRPr lang="en-US"/>
          </a:p>
        </p:txBody>
      </p:sp>
      <p:sp>
        <p:nvSpPr>
          <p:cNvPr id="31748" name="Rectangle 4"/>
          <p:cNvSpPr>
            <a:spLocks noGrp="1" noRot="1" noChangeAspect="1" noChangeArrowheads="1"/>
          </p:cNvSpPr>
          <p:nvPr>
            <p:ph type="sldImg" idx="2"/>
          </p:nvPr>
        </p:nvSpPr>
        <p:spPr bwMode="auto">
          <a:xfrm>
            <a:off x="1309688" y="674688"/>
            <a:ext cx="4483100" cy="337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3077" name="Rectangle 5"/>
          <p:cNvSpPr>
            <a:spLocks noGrp="1" noRot="1" noChangeArrowheads="1"/>
          </p:cNvSpPr>
          <p:nvPr>
            <p:ph type="body" sz="quarter" idx="3"/>
          </p:nvPr>
        </p:nvSpPr>
        <p:spPr bwMode="auto">
          <a:xfrm>
            <a:off x="709613" y="4270375"/>
            <a:ext cx="5683250" cy="4046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buFont typeface="Arial" pitchFamily="34" charset="0"/>
              <a:buNone/>
              <a:defRPr sz="1200">
                <a:latin typeface="Arial" pitchFamily="34" charset="0"/>
                <a:ea typeface="宋体" pitchFamily="2" charset="-122"/>
              </a:defRPr>
            </a:lvl1pPr>
          </a:lstStyle>
          <a:p>
            <a:pPr>
              <a:defRPr/>
            </a:pPr>
            <a:endParaRPr lang="en-US"/>
          </a:p>
        </p:txBody>
      </p:sp>
      <p:sp>
        <p:nvSpPr>
          <p:cNvPr id="3079"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buFont typeface="Arial" pitchFamily="34" charset="0"/>
              <a:buNone/>
              <a:defRPr sz="1200">
                <a:latin typeface="Arial" pitchFamily="34" charset="0"/>
                <a:ea typeface="宋体" pitchFamily="2" charset="-122"/>
              </a:defRPr>
            </a:lvl1pPr>
          </a:lstStyle>
          <a:p>
            <a:pPr>
              <a:defRPr/>
            </a:pPr>
            <a:fld id="{72AB1160-2065-4CDB-A3E7-6A96A766B32F}" type="slidenum">
              <a:rPr lang="zh-CN" altLang="en-US"/>
              <a:pPr>
                <a:defRPr/>
              </a:pPr>
              <a:t>‹#›</a:t>
            </a:fld>
            <a:endParaRPr lang="en-US"/>
          </a:p>
        </p:txBody>
      </p:sp>
    </p:spTree>
    <p:extLst>
      <p:ext uri="{BB962C8B-B14F-4D97-AF65-F5344CB8AC3E}">
        <p14:creationId xmlns:p14="http://schemas.microsoft.com/office/powerpoint/2010/main" xmlns="" val="21614017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8E5F48F4-140B-4136-8893-08A042B9C9F0}" type="slidenum">
              <a:rPr lang="zh-CN" altLang="en-US" smtClean="0"/>
              <a:pPr eaLnBrk="1" hangingPunct="1">
                <a:spcBef>
                  <a:spcPct val="0"/>
                </a:spcBef>
                <a:buFontTx/>
                <a:buNone/>
              </a:pPr>
              <a:t>0</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9</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10</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11</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12</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13</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Arial" charset="0"/>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3388C21-C125-49E1-BED3-9D18242C0E49}" type="slidenum">
              <a:rPr lang="zh-CN" altLang="en-US" smtClean="0"/>
              <a:pPr eaLnBrk="1" hangingPunct="1">
                <a:spcBef>
                  <a:spcPct val="0"/>
                </a:spcBef>
                <a:buFontTx/>
                <a:buNone/>
              </a:pPr>
              <a:t>14</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011931E-63B0-414F-BD64-230911D29A00}" type="slidenum">
              <a:rPr lang="zh-CN" altLang="en-US" smtClean="0"/>
              <a:pPr eaLnBrk="1" hangingPunct="1">
                <a:spcBef>
                  <a:spcPct val="0"/>
                </a:spcBef>
                <a:buFontTx/>
                <a:buNone/>
              </a:pPr>
              <a:t>15</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011931E-63B0-414F-BD64-230911D29A00}" type="slidenum">
              <a:rPr lang="zh-CN" altLang="en-US" smtClean="0"/>
              <a:pPr eaLnBrk="1" hangingPunct="1">
                <a:spcBef>
                  <a:spcPct val="0"/>
                </a:spcBef>
                <a:buFontTx/>
                <a:buNone/>
              </a:pPr>
              <a:t>16</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836942B-A6CD-4FAD-80B4-80171B816493}" type="slidenum">
              <a:rPr lang="zh-CN" altLang="en-US" smtClean="0"/>
              <a:pPr eaLnBrk="1" hangingPunct="1">
                <a:spcBef>
                  <a:spcPct val="0"/>
                </a:spcBef>
                <a:buFontTx/>
                <a:buNone/>
              </a:pPr>
              <a:t>17</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mtClean="0">
              <a:latin typeface="Arial" charset="0"/>
            </a:endParaRPr>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23DD512B-DCED-4B84-B6B6-C27DB0FA116F}" type="slidenum">
              <a:rPr lang="zh-CN" altLang="en-US" smtClean="0"/>
              <a:pPr eaLnBrk="1" hangingPunct="1">
                <a:spcBef>
                  <a:spcPct val="0"/>
                </a:spcBef>
                <a:buFontTx/>
                <a:buNone/>
              </a:pPr>
              <a:t>18</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33EC36E8-B579-43AE-A304-96A804974FD0}" type="slidenum">
              <a:rPr lang="zh-CN" altLang="en-US" smtClean="0"/>
              <a:pPr eaLnBrk="1" hangingPunct="1">
                <a:spcBef>
                  <a:spcPct val="0"/>
                </a:spcBef>
                <a:buFontTx/>
                <a:buNone/>
              </a:pPr>
              <a:t>1</a:t>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mtClean="0">
              <a:latin typeface="Arial" charset="0"/>
            </a:endParaRPr>
          </a:p>
        </p:txBody>
      </p:sp>
      <p:sp>
        <p:nvSpPr>
          <p:cNvPr id="52228"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82B195B6-8C02-40D9-A832-031BC0D72B99}" type="slidenum">
              <a:rPr lang="zh-CN" altLang="en-US" smtClean="0"/>
              <a:pPr eaLnBrk="1" hangingPunct="1">
                <a:spcBef>
                  <a:spcPct val="0"/>
                </a:spcBef>
                <a:buFontTx/>
                <a:buNone/>
              </a:pPr>
              <a:t>19</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mtClean="0">
              <a:latin typeface="Arial" charset="0"/>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97EF66E7-B75E-4D84-8ADA-40E2B473CF3F}" type="slidenum">
              <a:rPr lang="zh-CN" altLang="en-US" smtClean="0"/>
              <a:pPr eaLnBrk="1" hangingPunct="1">
                <a:spcBef>
                  <a:spcPct val="0"/>
                </a:spcBef>
                <a:buFontTx/>
                <a:buNone/>
              </a:pPr>
              <a:t>20</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7E5AF9A5-D1BD-4BBC-B76A-375172A866E9}" type="slidenum">
              <a:rPr lang="zh-CN" altLang="en-US" smtClean="0"/>
              <a:pPr eaLnBrk="1" hangingPunct="1">
                <a:spcBef>
                  <a:spcPct val="0"/>
                </a:spcBef>
                <a:buFontTx/>
                <a:buNone/>
              </a:pPr>
              <a:t>21</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mtClean="0">
              <a:latin typeface="Arial" charset="0"/>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97EF66E7-B75E-4D84-8ADA-40E2B473CF3F}" type="slidenum">
              <a:rPr lang="zh-CN" altLang="en-US" smtClean="0"/>
              <a:pPr eaLnBrk="1" hangingPunct="1">
                <a:spcBef>
                  <a:spcPct val="0"/>
                </a:spcBef>
                <a:buFontTx/>
                <a:buNone/>
              </a:pPr>
              <a:t>22</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7E5AF9A5-D1BD-4BBC-B76A-375172A866E9}" type="slidenum">
              <a:rPr lang="zh-CN" altLang="en-US" smtClean="0"/>
              <a:pPr eaLnBrk="1" hangingPunct="1">
                <a:spcBef>
                  <a:spcPct val="0"/>
                </a:spcBef>
                <a:buFontTx/>
                <a:buNone/>
              </a:pPr>
              <a:t>23</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7DD5C91B-4B94-478F-8ADA-04AEDF638921}" type="slidenum">
              <a:rPr lang="zh-CN" altLang="en-US" smtClean="0"/>
              <a:pPr eaLnBrk="1" hangingPunct="1">
                <a:spcBef>
                  <a:spcPct val="0"/>
                </a:spcBef>
                <a:buFontTx/>
                <a:buNone/>
              </a:pPr>
              <a:t>24</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mtClean="0">
              <a:latin typeface="Arial" charset="0"/>
            </a:endParaRP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D8DD14DF-F853-498C-B1F2-7E8D830E8BE1}" type="slidenum">
              <a:rPr lang="zh-CN" altLang="en-US" smtClean="0"/>
              <a:pPr eaLnBrk="1" hangingPunct="1">
                <a:spcBef>
                  <a:spcPct val="0"/>
                </a:spcBef>
                <a:buFontTx/>
                <a:buNone/>
              </a:pPr>
              <a:t>25</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9875874E-5D80-4F7D-929A-5CA73B321BEC}" type="slidenum">
              <a:rPr lang="zh-CN" altLang="en-US" smtClean="0"/>
              <a:pPr eaLnBrk="1" hangingPunct="1">
                <a:spcBef>
                  <a:spcPct val="0"/>
                </a:spcBef>
                <a:buFontTx/>
                <a:buNone/>
              </a:pPr>
              <a:t>2</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fontAlgn="base" hangingPunct="0"/>
            <a:endParaRPr lang="zh-CN" altLang="zh-CN" sz="1200" kern="1200" dirty="0">
              <a:solidFill>
                <a:schemeClr val="tx1"/>
              </a:solidFill>
              <a:latin typeface="Arial" pitchFamily="34" charset="0"/>
              <a:ea typeface="宋体" pitchFamily="2" charset="-122"/>
              <a:cs typeface="+mn-cs"/>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C9D64BD-5809-4AB7-AEF7-3C37E4488B1A}" type="slidenum">
              <a:rPr lang="zh-CN" altLang="en-US" smtClean="0"/>
              <a:pPr eaLnBrk="1" hangingPunct="1">
                <a:spcBef>
                  <a:spcPct val="0"/>
                </a:spcBef>
                <a:buFontTx/>
                <a:buNone/>
              </a:pPr>
              <a:t>3</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华文细黑" pitchFamily="2" charset="-122"/>
              <a:ea typeface="华文细黑" pitchFamily="2" charset="-122"/>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AC9D64BD-5809-4AB7-AEF7-3C37E4488B1A}" type="slidenum">
              <a:rPr lang="zh-CN" altLang="en-US" smtClean="0"/>
              <a:pPr eaLnBrk="1" hangingPunct="1">
                <a:spcBef>
                  <a:spcPct val="0"/>
                </a:spcBef>
                <a:buFontTx/>
                <a:buNone/>
              </a:pPr>
              <a:t>4</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AB1160-2065-4CDB-A3E7-6A96A766B32F}" type="slidenum">
              <a:rPr lang="zh-CN" altLang="en-US" smtClean="0"/>
              <a:pPr>
                <a:defRPr/>
              </a:pPr>
              <a:t>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0" dirty="0" smtClean="0">
              <a:latin typeface="Arial" charset="0"/>
            </a:endParaRPr>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3181862F-331E-4D03-A1BB-82F0A958363E}" type="slidenum">
              <a:rPr lang="zh-CN" altLang="en-US" smtClean="0"/>
              <a:pPr eaLnBrk="1" hangingPunct="1">
                <a:spcBef>
                  <a:spcPct val="0"/>
                </a:spcBef>
                <a:buFontTx/>
                <a:buNone/>
              </a:pPr>
              <a:t>6</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7</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buFontTx/>
              <a:buNone/>
            </a:pPr>
            <a:fld id="{CF62459B-396B-4EC0-B043-5CFCDB7894BE}" type="slidenum">
              <a:rPr lang="zh-CN" altLang="en-US" smtClean="0"/>
              <a:pPr eaLnBrk="1" hangingPunct="1">
                <a:spcBef>
                  <a:spcPct val="0"/>
                </a:spcBef>
                <a:buFontTx/>
                <a:buNone/>
              </a:pPr>
              <a:t>8</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6775"/>
            <a:ext cx="7772400" cy="147320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97313"/>
            <a:ext cx="6400800" cy="17573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414B21C8-631C-4B41-8366-78A05A94B7AB}"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2236222215"/>
      </p:ext>
    </p:extLst>
  </p:cSld>
  <p:clrMapOvr>
    <a:masterClrMapping/>
  </p:clrMapOvr>
  <p:transition advTm="29657">
    <p:wipe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41B3C946-F814-4883-AD88-3F9F57C2CBB7}"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3751045755"/>
      </p:ext>
    </p:extLst>
  </p:cSld>
  <p:clrMapOvr>
    <a:masterClrMapping/>
  </p:clrMapOvr>
  <p:transition advTm="29657">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8788"/>
            <a:ext cx="2057400" cy="6035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8788"/>
            <a:ext cx="6019800" cy="6035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a:ln/>
        </p:spPr>
        <p:txBody>
          <a:bodyPr/>
          <a:lstStyle>
            <a:lvl1pPr>
              <a:defRPr/>
            </a:lvl1pPr>
          </a:lstStyle>
          <a:p>
            <a:pPr>
              <a:defRPr/>
            </a:pPr>
            <a:fld id="{7B15B6D6-B860-49B9-AE77-F1653E7895DC}"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1679217106"/>
      </p:ext>
    </p:extLst>
  </p:cSld>
  <p:clrMapOvr>
    <a:masterClrMapping/>
  </p:clrMapOvr>
  <p:transition advTm="29657">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6775"/>
            <a:ext cx="7772400" cy="147320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97313"/>
            <a:ext cx="6400800" cy="17573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1976241278"/>
      </p:ext>
    </p:extLst>
  </p:cSld>
  <p:clrMapOvr>
    <a:masterClrMapping/>
  </p:clrMapOvr>
  <p:transition advTm="29657">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001676506"/>
      </p:ext>
    </p:extLst>
  </p:cSld>
  <p:clrMapOvr>
    <a:masterClrMapping/>
  </p:clrMapOvr>
  <p:transition advTm="29657">
    <p:wipe dir="d"/>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19600"/>
            <a:ext cx="7772400" cy="13652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14650"/>
            <a:ext cx="7772400" cy="15049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4130578269"/>
      </p:ext>
    </p:extLst>
  </p:cSld>
  <p:clrMapOvr>
    <a:masterClrMapping/>
  </p:clrMapOvr>
  <p:transition advTm="29657">
    <p:wipe dir="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61831282"/>
      </p:ext>
    </p:extLst>
  </p:cSld>
  <p:clrMapOvr>
    <a:masterClrMapping/>
  </p:clrMapOvr>
  <p:transition advTm="29657">
    <p:wipe dir="d"/>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617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9875"/>
            <a:ext cx="404018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81225"/>
            <a:ext cx="4040188"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9875"/>
            <a:ext cx="404177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81225"/>
            <a:ext cx="4041775"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24882699"/>
      </p:ext>
    </p:extLst>
  </p:cSld>
  <p:clrMapOvr>
    <a:masterClrMapping/>
  </p:clrMapOvr>
  <p:transition advTm="29657">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923225815"/>
      </p:ext>
    </p:extLst>
  </p:cSld>
  <p:clrMapOvr>
    <a:masterClrMapping/>
  </p:clrMapOvr>
  <p:transition advTm="29657">
    <p:wipe dir="d"/>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73011462"/>
      </p:ext>
    </p:extLst>
  </p:cSld>
  <p:clrMapOvr>
    <a:masterClrMapping/>
  </p:clrMapOvr>
  <p:transition advTm="29657">
    <p:wipe dir="d"/>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6813"/>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705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9863"/>
            <a:ext cx="3008313" cy="470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3171053768"/>
      </p:ext>
    </p:extLst>
  </p:cSld>
  <p:clrMapOvr>
    <a:masterClrMapping/>
  </p:clrMapOvr>
  <p:transition advTm="29657">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EB4E7424-DEF9-4E7B-8F5A-44C973303550}"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3648264256"/>
      </p:ext>
    </p:extLst>
  </p:cSld>
  <p:clrMapOvr>
    <a:masterClrMapping/>
  </p:clrMapOvr>
  <p:transition advTm="29657">
    <p:wipe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13300"/>
            <a:ext cx="5486400" cy="56832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4363"/>
            <a:ext cx="5486400" cy="41259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81625"/>
            <a:ext cx="5486400" cy="8080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1773600319"/>
      </p:ext>
    </p:extLst>
  </p:cSld>
  <p:clrMapOvr>
    <a:masterClrMapping/>
  </p:clrMapOvr>
  <p:transition advTm="29657">
    <p:wipe dir="d"/>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687343559"/>
      </p:ext>
    </p:extLst>
  </p:cSld>
  <p:clrMapOvr>
    <a:masterClrMapping/>
  </p:clrMapOvr>
  <p:transition advTm="29657">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8788"/>
            <a:ext cx="2057400" cy="6035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8788"/>
            <a:ext cx="6019800" cy="6035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563037226"/>
      </p:ext>
    </p:extLst>
  </p:cSld>
  <p:clrMapOvr>
    <a:masterClrMapping/>
  </p:clrMapOvr>
  <p:transition advTm="29657">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19600"/>
            <a:ext cx="7772400" cy="13652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14650"/>
            <a:ext cx="7772400" cy="15049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pPr>
              <a:defRPr/>
            </a:pPr>
            <a:fld id="{CF3CFE3F-73CD-4A9B-A862-D396B5560254}"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2578470275"/>
      </p:ext>
    </p:extLst>
  </p:cSld>
  <p:clrMapOvr>
    <a:masterClrMapping/>
  </p:clrMapOvr>
  <p:transition advTm="29657">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1900"/>
            <a:ext cx="4038600" cy="526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sldNum" sz="quarter" idx="10"/>
          </p:nvPr>
        </p:nvSpPr>
        <p:spPr>
          <a:ln/>
        </p:spPr>
        <p:txBody>
          <a:bodyPr/>
          <a:lstStyle>
            <a:lvl1pPr>
              <a:defRPr/>
            </a:lvl1pPr>
          </a:lstStyle>
          <a:p>
            <a:pPr>
              <a:defRPr/>
            </a:pPr>
            <a:fld id="{36D5A390-4A44-4597-AA3A-414C1367055E}"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1682389898"/>
      </p:ext>
    </p:extLst>
  </p:cSld>
  <p:clrMapOvr>
    <a:masterClrMapping/>
  </p:clrMapOvr>
  <p:transition advTm="29657">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617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9875"/>
            <a:ext cx="404018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81225"/>
            <a:ext cx="4040188"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9875"/>
            <a:ext cx="404177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81225"/>
            <a:ext cx="4041775"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sldNum" sz="quarter" idx="10"/>
          </p:nvPr>
        </p:nvSpPr>
        <p:spPr>
          <a:ln/>
        </p:spPr>
        <p:txBody>
          <a:bodyPr/>
          <a:lstStyle>
            <a:lvl1pPr>
              <a:defRPr/>
            </a:lvl1pPr>
          </a:lstStyle>
          <a:p>
            <a:pPr>
              <a:defRPr/>
            </a:pPr>
            <a:fld id="{9D9340CC-0525-4E93-9DE3-6559E161EC51}"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3190351508"/>
      </p:ext>
    </p:extLst>
  </p:cSld>
  <p:clrMapOvr>
    <a:masterClrMapping/>
  </p:clrMapOvr>
  <p:transition advTm="29657">
    <p:wipe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sldNum" sz="quarter" idx="10"/>
          </p:nvPr>
        </p:nvSpPr>
        <p:spPr>
          <a:ln/>
        </p:spPr>
        <p:txBody>
          <a:bodyPr/>
          <a:lstStyle>
            <a:lvl1pPr>
              <a:defRPr/>
            </a:lvl1pPr>
          </a:lstStyle>
          <a:p>
            <a:pPr>
              <a:defRPr/>
            </a:pPr>
            <a:fld id="{8411428E-FAAD-47FC-AF1A-28027258E068}"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1138736351"/>
      </p:ext>
    </p:extLst>
  </p:cSld>
  <p:clrMapOvr>
    <a:masterClrMapping/>
  </p:clrMapOvr>
  <p:transition advTm="29657">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0D651279-411D-4633-B7EF-14A641C87087}"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4148525894"/>
      </p:ext>
    </p:extLst>
  </p:cSld>
  <p:clrMapOvr>
    <a:masterClrMapping/>
  </p:clrMapOvr>
  <p:transition advTm="29657">
    <p:wipe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6813"/>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705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9863"/>
            <a:ext cx="3008313" cy="470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C7ABB399-DCBC-40DD-831F-F9823110BEFB}"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3260393685"/>
      </p:ext>
    </p:extLst>
  </p:cSld>
  <p:clrMapOvr>
    <a:masterClrMapping/>
  </p:clrMapOvr>
  <p:transition advTm="29657">
    <p:wipe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13300"/>
            <a:ext cx="5486400" cy="56832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4363"/>
            <a:ext cx="5486400" cy="41259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81625"/>
            <a:ext cx="5486400" cy="8080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5F4AC1C7-E93F-47AF-A92C-A556D8D083CB}" type="slidenum">
              <a:rPr lang="zh-CN" altLang="en-US" smtClean="0"/>
              <a:pPr>
                <a:defRPr/>
              </a:pPr>
              <a:t>‹#›</a:t>
            </a:fld>
            <a:r>
              <a:rPr lang="en-US" dirty="0" smtClean="0"/>
              <a:t> / 26</a:t>
            </a:r>
            <a:endParaRPr lang="en-US" dirty="0"/>
          </a:p>
        </p:txBody>
      </p:sp>
    </p:spTree>
    <p:extLst>
      <p:ext uri="{BB962C8B-B14F-4D97-AF65-F5344CB8AC3E}">
        <p14:creationId xmlns:p14="http://schemas.microsoft.com/office/powerpoint/2010/main" xmlns="" val="3825954716"/>
      </p:ext>
    </p:extLst>
  </p:cSld>
  <p:clrMapOvr>
    <a:masterClrMapping/>
  </p:clrMapOvr>
  <p:transition advTm="29657">
    <p:wipe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655638" y="361950"/>
            <a:ext cx="8497887" cy="720725"/>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27" name="Rectangle 3"/>
          <p:cNvSpPr>
            <a:spLocks noGrp="1" noChangeArrowheads="1"/>
          </p:cNvSpPr>
          <p:nvPr>
            <p:ph type="body" idx="1"/>
          </p:nvPr>
        </p:nvSpPr>
        <p:spPr bwMode="auto">
          <a:xfrm>
            <a:off x="457200" y="1231900"/>
            <a:ext cx="8229600" cy="526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1028" name="Rectangle 4"/>
          <p:cNvSpPr>
            <a:spLocks noGrp="1" noChangeArrowheads="1"/>
          </p:cNvSpPr>
          <p:nvPr>
            <p:ph type="sldNum" sz="quarter" idx="4"/>
          </p:nvPr>
        </p:nvSpPr>
        <p:spPr bwMode="auto">
          <a:xfrm>
            <a:off x="0" y="6554788"/>
            <a:ext cx="2133600" cy="3222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400">
                <a:latin typeface="Arial" pitchFamily="34" charset="0"/>
                <a:ea typeface="宋体" pitchFamily="2" charset="-122"/>
              </a:defRPr>
            </a:lvl1pPr>
          </a:lstStyle>
          <a:p>
            <a:pPr>
              <a:defRPr/>
            </a:pPr>
            <a:fld id="{19607926-78C2-4EF1-BD44-60AD853C3F6D}" type="slidenum">
              <a:rPr lang="zh-CN" altLang="en-US" smtClean="0"/>
              <a:pPr>
                <a:defRPr/>
              </a:pPr>
              <a:t>‹#›</a:t>
            </a:fld>
            <a:r>
              <a:rPr lang="en-US" dirty="0" smtClean="0"/>
              <a:t> / 26</a:t>
            </a:r>
            <a:endParaRPr lang="en-US" dirty="0"/>
          </a:p>
        </p:txBody>
      </p:sp>
      <p:sp>
        <p:nvSpPr>
          <p:cNvPr id="1029" name="Rectangle 5"/>
          <p:cNvSpPr>
            <a:spLocks noGrp="1" noChangeArrowheads="1"/>
          </p:cNvSpPr>
          <p:nvPr>
            <p:ph type="title"/>
          </p:nvPr>
        </p:nvSpPr>
        <p:spPr bwMode="auto">
          <a:xfrm>
            <a:off x="1143000" y="458788"/>
            <a:ext cx="7391400"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smtClean="0"/>
              <a:t>Click to edit Master title style</a:t>
            </a:r>
          </a:p>
        </p:txBody>
      </p:sp>
      <p:sp>
        <p:nvSpPr>
          <p:cNvPr id="1030" name="Rectangle 6"/>
          <p:cNvSpPr>
            <a:spLocks noChangeArrowheads="1"/>
          </p:cNvSpPr>
          <p:nvPr/>
        </p:nvSpPr>
        <p:spPr bwMode="auto">
          <a:xfrm>
            <a:off x="0" y="720725"/>
            <a:ext cx="328613" cy="363538"/>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1" name="Rectangle 7"/>
          <p:cNvSpPr>
            <a:spLocks noChangeArrowheads="1"/>
          </p:cNvSpPr>
          <p:nvPr/>
        </p:nvSpPr>
        <p:spPr bwMode="auto">
          <a:xfrm>
            <a:off x="328613" y="358775"/>
            <a:ext cx="328612" cy="36195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2" name="Rectangle 8"/>
          <p:cNvSpPr>
            <a:spLocks noChangeArrowheads="1"/>
          </p:cNvSpPr>
          <p:nvPr/>
        </p:nvSpPr>
        <p:spPr bwMode="auto">
          <a:xfrm>
            <a:off x="657225" y="0"/>
            <a:ext cx="328613" cy="363538"/>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3" name="Rectangle 9"/>
          <p:cNvSpPr>
            <a:spLocks noChangeArrowheads="1"/>
          </p:cNvSpPr>
          <p:nvPr/>
        </p:nvSpPr>
        <p:spPr bwMode="auto">
          <a:xfrm>
            <a:off x="657225" y="363538"/>
            <a:ext cx="328613" cy="361950"/>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1034" name="Rectangle 10"/>
          <p:cNvSpPr>
            <a:spLocks noChangeArrowheads="1"/>
          </p:cNvSpPr>
          <p:nvPr/>
        </p:nvSpPr>
        <p:spPr bwMode="auto">
          <a:xfrm>
            <a:off x="328613" y="720725"/>
            <a:ext cx="328612" cy="363538"/>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Tm="29657">
    <p:wipe dir="d"/>
  </p:transition>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defRPr>
      </a:lvl2pPr>
      <a:lvl3pPr algn="l" rtl="0" eaLnBrk="0" fontAlgn="base" hangingPunct="0">
        <a:spcBef>
          <a:spcPct val="0"/>
        </a:spcBef>
        <a:spcAft>
          <a:spcPct val="0"/>
        </a:spcAft>
        <a:defRPr sz="2800" b="1">
          <a:solidFill>
            <a:schemeClr val="bg1"/>
          </a:solidFill>
          <a:latin typeface="Arial" pitchFamily="34" charset="0"/>
        </a:defRPr>
      </a:lvl3pPr>
      <a:lvl4pPr algn="l" rtl="0" eaLnBrk="0" fontAlgn="base" hangingPunct="0">
        <a:spcBef>
          <a:spcPct val="0"/>
        </a:spcBef>
        <a:spcAft>
          <a:spcPct val="0"/>
        </a:spcAft>
        <a:defRPr sz="2800" b="1">
          <a:solidFill>
            <a:schemeClr val="bg1"/>
          </a:solidFill>
          <a:latin typeface="Arial" pitchFamily="34" charset="0"/>
        </a:defRPr>
      </a:lvl4pPr>
      <a:lvl5pPr algn="l" rtl="0" eaLnBrk="0" fontAlgn="base" hangingPunct="0">
        <a:spcBef>
          <a:spcPct val="0"/>
        </a:spcBef>
        <a:spcAft>
          <a:spcPct val="0"/>
        </a:spcAft>
        <a:defRPr sz="2800" b="1">
          <a:solidFill>
            <a:schemeClr val="bg1"/>
          </a:solidFill>
          <a:latin typeface="Arial" pitchFamily="34" charset="0"/>
        </a:defRPr>
      </a:lvl5pPr>
      <a:lvl6pPr marL="457200" algn="l" rtl="0" eaLnBrk="0" fontAlgn="base" hangingPunct="0">
        <a:spcBef>
          <a:spcPct val="0"/>
        </a:spcBef>
        <a:spcAft>
          <a:spcPct val="0"/>
        </a:spcAft>
        <a:defRPr sz="2800" b="1">
          <a:solidFill>
            <a:schemeClr val="bg1"/>
          </a:solidFill>
          <a:latin typeface="Arial" pitchFamily="34" charset="0"/>
        </a:defRPr>
      </a:lvl6pPr>
      <a:lvl7pPr marL="914400" algn="l" rtl="0" eaLnBrk="0" fontAlgn="base" hangingPunct="0">
        <a:spcBef>
          <a:spcPct val="0"/>
        </a:spcBef>
        <a:spcAft>
          <a:spcPct val="0"/>
        </a:spcAft>
        <a:defRPr sz="2800" b="1">
          <a:solidFill>
            <a:schemeClr val="bg1"/>
          </a:solidFill>
          <a:latin typeface="Arial" pitchFamily="34" charset="0"/>
        </a:defRPr>
      </a:lvl7pPr>
      <a:lvl8pPr marL="1371600" algn="l" rtl="0" eaLnBrk="0" fontAlgn="base" hangingPunct="0">
        <a:spcBef>
          <a:spcPct val="0"/>
        </a:spcBef>
        <a:spcAft>
          <a:spcPct val="0"/>
        </a:spcAft>
        <a:defRPr sz="2800" b="1">
          <a:solidFill>
            <a:schemeClr val="bg1"/>
          </a:solidFill>
          <a:latin typeface="Arial" pitchFamily="34" charset="0"/>
        </a:defRPr>
      </a:lvl8pPr>
      <a:lvl9pPr marL="1828800" algn="l" rtl="0" eaLnBrk="0" fontAlgn="base" hangingPunct="0">
        <a:spcBef>
          <a:spcPct val="0"/>
        </a:spcBef>
        <a:spcAft>
          <a:spcPct val="0"/>
        </a:spcAft>
        <a:defRPr sz="28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1143000" y="630238"/>
            <a:ext cx="8012113" cy="2579687"/>
            <a:chOff x="0" y="0"/>
            <a:chExt cx="5047" cy="1620"/>
          </a:xfrm>
        </p:grpSpPr>
        <p:sp>
          <p:nvSpPr>
            <p:cNvPr id="2066" name="Rectangle 3"/>
            <p:cNvSpPr>
              <a:spLocks noChangeArrowheads="1"/>
            </p:cNvSpPr>
            <p:nvPr userDrawn="1"/>
          </p:nvSpPr>
          <p:spPr bwMode="auto">
            <a:xfrm>
              <a:off x="361" y="0"/>
              <a:ext cx="4686" cy="159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67" name="Rectangle 4"/>
            <p:cNvSpPr>
              <a:spLocks noChangeArrowheads="1"/>
            </p:cNvSpPr>
            <p:nvPr userDrawn="1"/>
          </p:nvSpPr>
          <p:spPr bwMode="auto">
            <a:xfrm>
              <a:off x="0" y="1044"/>
              <a:ext cx="576" cy="57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grpSp>
      <p:sp>
        <p:nvSpPr>
          <p:cNvPr id="2051" name="Rectangle 5"/>
          <p:cNvSpPr>
            <a:spLocks noChangeArrowheads="1"/>
          </p:cNvSpPr>
          <p:nvPr/>
        </p:nvSpPr>
        <p:spPr bwMode="auto">
          <a:xfrm>
            <a:off x="1130300" y="3149600"/>
            <a:ext cx="8013700" cy="57785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2" name="Rectangle 6"/>
          <p:cNvSpPr>
            <a:spLocks noChangeArrowheads="1"/>
          </p:cNvSpPr>
          <p:nvPr/>
        </p:nvSpPr>
        <p:spPr bwMode="auto">
          <a:xfrm>
            <a:off x="573088" y="2527300"/>
            <a:ext cx="576262" cy="64452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3" name="Rectangle 7"/>
          <p:cNvSpPr>
            <a:spLocks noChangeArrowheads="1"/>
          </p:cNvSpPr>
          <p:nvPr/>
        </p:nvSpPr>
        <p:spPr bwMode="auto">
          <a:xfrm>
            <a:off x="1716088" y="630238"/>
            <a:ext cx="566737" cy="638175"/>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4" name="Rectangle 8"/>
          <p:cNvSpPr>
            <a:spLocks noChangeArrowheads="1"/>
          </p:cNvSpPr>
          <p:nvPr/>
        </p:nvSpPr>
        <p:spPr bwMode="auto">
          <a:xfrm>
            <a:off x="2278063" y="0"/>
            <a:ext cx="585787" cy="636588"/>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5" name="Rectangle 9"/>
          <p:cNvSpPr>
            <a:spLocks noChangeArrowheads="1"/>
          </p:cNvSpPr>
          <p:nvPr/>
        </p:nvSpPr>
        <p:spPr bwMode="auto">
          <a:xfrm>
            <a:off x="2281238" y="630238"/>
            <a:ext cx="585787" cy="633412"/>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6" name="Rectangle 10"/>
          <p:cNvSpPr>
            <a:spLocks noChangeArrowheads="1"/>
          </p:cNvSpPr>
          <p:nvPr/>
        </p:nvSpPr>
        <p:spPr bwMode="auto">
          <a:xfrm>
            <a:off x="1141413" y="1265238"/>
            <a:ext cx="574675" cy="62706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7" name="Rectangle 11"/>
          <p:cNvSpPr>
            <a:spLocks noChangeArrowheads="1"/>
          </p:cNvSpPr>
          <p:nvPr/>
        </p:nvSpPr>
        <p:spPr bwMode="auto">
          <a:xfrm>
            <a:off x="1716088" y="1266825"/>
            <a:ext cx="566737" cy="623888"/>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8" name="Rectangle 12"/>
          <p:cNvSpPr>
            <a:spLocks noChangeArrowheads="1"/>
          </p:cNvSpPr>
          <p:nvPr/>
        </p:nvSpPr>
        <p:spPr bwMode="auto">
          <a:xfrm>
            <a:off x="573088" y="1890713"/>
            <a:ext cx="576262" cy="64611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59" name="Rectangle 13"/>
          <p:cNvSpPr>
            <a:spLocks noChangeArrowheads="1"/>
          </p:cNvSpPr>
          <p:nvPr/>
        </p:nvSpPr>
        <p:spPr bwMode="auto">
          <a:xfrm>
            <a:off x="1141413" y="1890713"/>
            <a:ext cx="576262" cy="646112"/>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sp>
        <p:nvSpPr>
          <p:cNvPr id="2060" name="Rectangle 14"/>
          <p:cNvSpPr>
            <a:spLocks noChangeArrowheads="1"/>
          </p:cNvSpPr>
          <p:nvPr/>
        </p:nvSpPr>
        <p:spPr bwMode="auto">
          <a:xfrm>
            <a:off x="0" y="2535238"/>
            <a:ext cx="574675" cy="636587"/>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grpSp>
        <p:nvGrpSpPr>
          <p:cNvPr id="2061" name="Group 17"/>
          <p:cNvGrpSpPr>
            <a:grpSpLocks/>
          </p:cNvGrpSpPr>
          <p:nvPr/>
        </p:nvGrpSpPr>
        <p:grpSpPr bwMode="auto">
          <a:xfrm>
            <a:off x="4191000" y="5424488"/>
            <a:ext cx="1295400" cy="698500"/>
            <a:chOff x="0" y="0"/>
            <a:chExt cx="680" cy="438"/>
          </a:xfrm>
        </p:grpSpPr>
        <p:sp>
          <p:nvSpPr>
            <p:cNvPr id="2064" name="Text Box 18"/>
            <p:cNvSpPr txBox="1">
              <a:spLocks noChangeArrowheads="1"/>
            </p:cNvSpPr>
            <p:nvPr userDrawn="1"/>
          </p:nvSpPr>
          <p:spPr bwMode="auto">
            <a:xfrm>
              <a:off x="0" y="111"/>
              <a:ext cx="680"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r>
                <a:rPr lang="en-US" altLang="zh-CN" sz="2800" b="1" smtClean="0">
                  <a:solidFill>
                    <a:schemeClr val="tx2"/>
                  </a:solidFill>
                </a:rPr>
                <a:t>LOGO</a:t>
              </a:r>
            </a:p>
          </p:txBody>
        </p:sp>
        <p:sp>
          <p:nvSpPr>
            <p:cNvPr id="2065" name="AutoShape 19"/>
            <p:cNvSpPr>
              <a:spLocks noChangeArrowheads="1"/>
            </p:cNvSpPr>
            <p:nvPr userDrawn="1"/>
          </p:nvSpPr>
          <p:spPr bwMode="auto">
            <a:xfrm rot="5400000">
              <a:off x="248" y="-185"/>
              <a:ext cx="172" cy="542"/>
            </a:xfrm>
            <a:prstGeom prst="moon">
              <a:avLst>
                <a:gd name="adj" fmla="val 21208"/>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122"/>
                </a:defRPr>
              </a:lvl9pPr>
            </a:lstStyle>
            <a:p>
              <a:pPr eaLnBrk="1" hangingPunct="1">
                <a:defRPr/>
              </a:pPr>
              <a:endParaRPr lang="zh-CN" altLang="en-US" smtClean="0"/>
            </a:p>
          </p:txBody>
        </p:sp>
      </p:grpSp>
      <p:sp>
        <p:nvSpPr>
          <p:cNvPr id="2062" name="Rectangle 3"/>
          <p:cNvSpPr>
            <a:spLocks noGrp="1" noChangeArrowheads="1"/>
          </p:cNvSpPr>
          <p:nvPr>
            <p:ph type="body" idx="1"/>
          </p:nvPr>
        </p:nvSpPr>
        <p:spPr bwMode="auto">
          <a:xfrm>
            <a:off x="457200" y="1231900"/>
            <a:ext cx="8229600" cy="526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063" name="Rectangle 5"/>
          <p:cNvSpPr>
            <a:spLocks noGrp="1" noChangeArrowheads="1"/>
          </p:cNvSpPr>
          <p:nvPr>
            <p:ph type="title"/>
          </p:nvPr>
        </p:nvSpPr>
        <p:spPr bwMode="auto">
          <a:xfrm>
            <a:off x="1143000" y="458788"/>
            <a:ext cx="7391400"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Tm="29657">
    <p:wipe dir="d"/>
  </p:transition>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defRPr>
      </a:lvl2pPr>
      <a:lvl3pPr algn="l" rtl="0" eaLnBrk="0" fontAlgn="base" hangingPunct="0">
        <a:spcBef>
          <a:spcPct val="0"/>
        </a:spcBef>
        <a:spcAft>
          <a:spcPct val="0"/>
        </a:spcAft>
        <a:defRPr sz="2800" b="1">
          <a:solidFill>
            <a:schemeClr val="bg1"/>
          </a:solidFill>
          <a:latin typeface="Arial" pitchFamily="34" charset="0"/>
        </a:defRPr>
      </a:lvl3pPr>
      <a:lvl4pPr algn="l" rtl="0" eaLnBrk="0" fontAlgn="base" hangingPunct="0">
        <a:spcBef>
          <a:spcPct val="0"/>
        </a:spcBef>
        <a:spcAft>
          <a:spcPct val="0"/>
        </a:spcAft>
        <a:defRPr sz="2800" b="1">
          <a:solidFill>
            <a:schemeClr val="bg1"/>
          </a:solidFill>
          <a:latin typeface="Arial" pitchFamily="34" charset="0"/>
        </a:defRPr>
      </a:lvl4pPr>
      <a:lvl5pPr algn="l" rtl="0" eaLnBrk="0" fontAlgn="base" hangingPunct="0">
        <a:spcBef>
          <a:spcPct val="0"/>
        </a:spcBef>
        <a:spcAft>
          <a:spcPct val="0"/>
        </a:spcAft>
        <a:defRPr sz="2800" b="1">
          <a:solidFill>
            <a:schemeClr val="bg1"/>
          </a:solidFill>
          <a:latin typeface="Arial" pitchFamily="34" charset="0"/>
        </a:defRPr>
      </a:lvl5pPr>
      <a:lvl6pPr marL="457200" algn="l" rtl="0" eaLnBrk="0" fontAlgn="base" hangingPunct="0">
        <a:spcBef>
          <a:spcPct val="0"/>
        </a:spcBef>
        <a:spcAft>
          <a:spcPct val="0"/>
        </a:spcAft>
        <a:defRPr sz="2800" b="1">
          <a:solidFill>
            <a:schemeClr val="bg1"/>
          </a:solidFill>
          <a:latin typeface="Arial" pitchFamily="34" charset="0"/>
        </a:defRPr>
      </a:lvl6pPr>
      <a:lvl7pPr marL="914400" algn="l" rtl="0" eaLnBrk="0" fontAlgn="base" hangingPunct="0">
        <a:spcBef>
          <a:spcPct val="0"/>
        </a:spcBef>
        <a:spcAft>
          <a:spcPct val="0"/>
        </a:spcAft>
        <a:defRPr sz="2800" b="1">
          <a:solidFill>
            <a:schemeClr val="bg1"/>
          </a:solidFill>
          <a:latin typeface="Arial" pitchFamily="34" charset="0"/>
        </a:defRPr>
      </a:lvl7pPr>
      <a:lvl8pPr marL="1371600" algn="l" rtl="0" eaLnBrk="0" fontAlgn="base" hangingPunct="0">
        <a:spcBef>
          <a:spcPct val="0"/>
        </a:spcBef>
        <a:spcAft>
          <a:spcPct val="0"/>
        </a:spcAft>
        <a:defRPr sz="2800" b="1">
          <a:solidFill>
            <a:schemeClr val="bg1"/>
          </a:solidFill>
          <a:latin typeface="Arial" pitchFamily="34" charset="0"/>
        </a:defRPr>
      </a:lvl8pPr>
      <a:lvl9pPr marL="1828800" algn="l" rtl="0" eaLnBrk="0" fontAlgn="base" hangingPunct="0">
        <a:spcBef>
          <a:spcPct val="0"/>
        </a:spcBef>
        <a:spcAft>
          <a:spcPct val="0"/>
        </a:spcAft>
        <a:defRPr sz="28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oleObject" Target="../embeddings/oleObject23.bin"/><Relationship Id="rId18" Type="http://schemas.openxmlformats.org/officeDocument/2006/relationships/oleObject" Target="../embeddings/oleObject28.bin"/><Relationship Id="rId3" Type="http://schemas.openxmlformats.org/officeDocument/2006/relationships/slideLayout" Target="../slideLayouts/slideLayout2.xml"/><Relationship Id="rId7" Type="http://schemas.openxmlformats.org/officeDocument/2006/relationships/oleObject" Target="../embeddings/oleObject17.bin"/><Relationship Id="rId12" Type="http://schemas.openxmlformats.org/officeDocument/2006/relationships/oleObject" Target="../embeddings/oleObject22.bin"/><Relationship Id="rId17" Type="http://schemas.openxmlformats.org/officeDocument/2006/relationships/oleObject" Target="../embeddings/oleObject27.bin"/><Relationship Id="rId2" Type="http://schemas.openxmlformats.org/officeDocument/2006/relationships/tags" Target="../tags/tag8.xml"/><Relationship Id="rId16" Type="http://schemas.openxmlformats.org/officeDocument/2006/relationships/oleObject" Target="../embeddings/oleObject26.bin"/><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oleObject" Target="../embeddings/oleObject21.bin"/><Relationship Id="rId5" Type="http://schemas.openxmlformats.org/officeDocument/2006/relationships/image" Target="../media/image2.jpeg"/><Relationship Id="rId15" Type="http://schemas.openxmlformats.org/officeDocument/2006/relationships/oleObject" Target="../embeddings/oleObject25.bin"/><Relationship Id="rId10" Type="http://schemas.openxmlformats.org/officeDocument/2006/relationships/oleObject" Target="../embeddings/oleObject20.bin"/><Relationship Id="rId19" Type="http://schemas.openxmlformats.org/officeDocument/2006/relationships/oleObject" Target="../embeddings/oleObject29.bin"/><Relationship Id="rId4" Type="http://schemas.openxmlformats.org/officeDocument/2006/relationships/notesSlide" Target="../notesSlides/notesSlide10.xml"/><Relationship Id="rId9" Type="http://schemas.openxmlformats.org/officeDocument/2006/relationships/oleObject" Target="../embeddings/oleObject19.bin"/><Relationship Id="rId14" Type="http://schemas.openxmlformats.org/officeDocument/2006/relationships/oleObject" Target="../embeddings/oleObject24.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jpe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2.bin"/><Relationship Id="rId11"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oleObject" Target="../embeddings/oleObject33.bin"/><Relationship Id="rId4" Type="http://schemas.openxmlformats.org/officeDocument/2006/relationships/image" Target="../media/image2.jpe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14.xml"/><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5.bin"/><Relationship Id="rId5" Type="http://schemas.openxmlformats.org/officeDocument/2006/relationships/oleObject" Target="../embeddings/oleObject34.bin"/><Relationship Id="rId10" Type="http://schemas.openxmlformats.org/officeDocument/2006/relationships/oleObject" Target="../embeddings/oleObject39.bin"/><Relationship Id="rId4" Type="http://schemas.openxmlformats.org/officeDocument/2006/relationships/image" Target="../media/image2.jpeg"/><Relationship Id="rId9" Type="http://schemas.openxmlformats.org/officeDocument/2006/relationships/oleObject" Target="../embeddings/oleObject38.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2.jpeg"/><Relationship Id="rId18" Type="http://schemas.openxmlformats.org/officeDocument/2006/relationships/oleObject" Target="../embeddings/oleObject53.bin"/><Relationship Id="rId3" Type="http://schemas.openxmlformats.org/officeDocument/2006/relationships/notesSlide" Target="../notesSlides/notesSlide15.xml"/><Relationship Id="rId7" Type="http://schemas.openxmlformats.org/officeDocument/2006/relationships/oleObject" Target="../embeddings/oleObject43.bin"/><Relationship Id="rId12" Type="http://schemas.openxmlformats.org/officeDocument/2006/relationships/oleObject" Target="../embeddings/oleObject48.bin"/><Relationship Id="rId17" Type="http://schemas.openxmlformats.org/officeDocument/2006/relationships/oleObject" Target="../embeddings/oleObject52.bin"/><Relationship Id="rId2" Type="http://schemas.openxmlformats.org/officeDocument/2006/relationships/slideLayout" Target="../slideLayouts/slideLayout2.xml"/><Relationship Id="rId16" Type="http://schemas.openxmlformats.org/officeDocument/2006/relationships/oleObject" Target="../embeddings/oleObject51.bin"/><Relationship Id="rId1" Type="http://schemas.openxmlformats.org/officeDocument/2006/relationships/vmlDrawing" Target="../drawings/vmlDrawing9.vml"/><Relationship Id="rId6" Type="http://schemas.openxmlformats.org/officeDocument/2006/relationships/oleObject" Target="../embeddings/oleObject42.bin"/><Relationship Id="rId11" Type="http://schemas.openxmlformats.org/officeDocument/2006/relationships/oleObject" Target="../embeddings/oleObject47.bin"/><Relationship Id="rId5" Type="http://schemas.openxmlformats.org/officeDocument/2006/relationships/oleObject" Target="../embeddings/oleObject41.bin"/><Relationship Id="rId15" Type="http://schemas.openxmlformats.org/officeDocument/2006/relationships/oleObject" Target="../embeddings/oleObject50.bin"/><Relationship Id="rId10" Type="http://schemas.openxmlformats.org/officeDocument/2006/relationships/oleObject" Target="../embeddings/oleObject46.bin"/><Relationship Id="rId4" Type="http://schemas.openxmlformats.org/officeDocument/2006/relationships/oleObject" Target="../embeddings/oleObject40.bin"/><Relationship Id="rId9" Type="http://schemas.openxmlformats.org/officeDocument/2006/relationships/oleObject" Target="../embeddings/oleObject45.bin"/><Relationship Id="rId14" Type="http://schemas.openxmlformats.org/officeDocument/2006/relationships/oleObject" Target="../embeddings/oleObject49.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7.xml"/><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2.jpeg"/><Relationship Id="rId9"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18.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hyperlink" Target="http://www.accuweather.com/" TargetMode="External"/><Relationship Id="rId5" Type="http://schemas.openxmlformats.org/officeDocument/2006/relationships/hyperlink" Target="http://db.csail.mit.edu/labdata/labdata.html" TargetMode="External"/><Relationship Id="rId10" Type="http://schemas.openxmlformats.org/officeDocument/2006/relationships/oleObject" Target="../embeddings/oleObject56.bin"/><Relationship Id="rId4" Type="http://schemas.openxmlformats.org/officeDocument/2006/relationships/image" Target="../media/image2.jpeg"/><Relationship Id="rId9" Type="http://schemas.openxmlformats.org/officeDocument/2006/relationships/oleObject" Target="../embeddings/oleObject55.bin"/></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7.w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1.w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5.w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9.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3.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06.pn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2.jpeg"/><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18.jpeg"/><Relationship Id="rId18" Type="http://schemas.openxmlformats.org/officeDocument/2006/relationships/oleObject" Target="../embeddings/oleObject5.bin"/><Relationship Id="rId3" Type="http://schemas.openxmlformats.org/officeDocument/2006/relationships/slideLayout" Target="../slideLayouts/slideLayout2.xml"/><Relationship Id="rId7" Type="http://schemas.openxmlformats.org/officeDocument/2006/relationships/image" Target="../media/image13.wmf"/><Relationship Id="rId12" Type="http://schemas.openxmlformats.org/officeDocument/2006/relationships/image" Target="../media/image17.jpeg"/><Relationship Id="rId17" Type="http://schemas.openxmlformats.org/officeDocument/2006/relationships/oleObject" Target="../embeddings/oleObject4.bin"/><Relationship Id="rId2" Type="http://schemas.openxmlformats.org/officeDocument/2006/relationships/tags" Target="../tags/tag4.xml"/><Relationship Id="rId16" Type="http://schemas.openxmlformats.org/officeDocument/2006/relationships/oleObject" Target="../embeddings/oleObject3.bin"/><Relationship Id="rId1" Type="http://schemas.openxmlformats.org/officeDocument/2006/relationships/vmlDrawing" Target="../drawings/vmlDrawing2.vml"/><Relationship Id="rId6" Type="http://schemas.openxmlformats.org/officeDocument/2006/relationships/slide" Target="slide8.xml"/><Relationship Id="rId11" Type="http://schemas.openxmlformats.org/officeDocument/2006/relationships/image" Target="../media/image16.png"/><Relationship Id="rId5" Type="http://schemas.openxmlformats.org/officeDocument/2006/relationships/oleObject" Target="../embeddings/oleObject2.bin"/><Relationship Id="rId15" Type="http://schemas.openxmlformats.org/officeDocument/2006/relationships/image" Target="../media/image20.png"/><Relationship Id="rId10" Type="http://schemas.openxmlformats.org/officeDocument/2006/relationships/image" Target="../media/image15.wmf"/><Relationship Id="rId19" Type="http://schemas.openxmlformats.org/officeDocument/2006/relationships/oleObject" Target="../embeddings/oleObject6.bin"/><Relationship Id="rId4" Type="http://schemas.openxmlformats.org/officeDocument/2006/relationships/notesSlide" Target="../notesSlides/notesSlide6.xml"/><Relationship Id="rId9" Type="http://schemas.openxmlformats.org/officeDocument/2006/relationships/image" Target="../media/image14.jpeg"/><Relationship Id="rId14"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3.bin"/><Relationship Id="rId3" Type="http://schemas.openxmlformats.org/officeDocument/2006/relationships/slideLayout" Target="../slideLayouts/slideLayout2.xml"/><Relationship Id="rId7" Type="http://schemas.openxmlformats.org/officeDocument/2006/relationships/oleObject" Target="../embeddings/oleObject8.bin"/><Relationship Id="rId12" Type="http://schemas.openxmlformats.org/officeDocument/2006/relationships/oleObject" Target="../embeddings/oleObject12.bin"/><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2.jpeg"/><Relationship Id="rId11" Type="http://schemas.openxmlformats.org/officeDocument/2006/relationships/oleObject" Target="../embeddings/oleObject11.bin"/><Relationship Id="rId5" Type="http://schemas.openxmlformats.org/officeDocument/2006/relationships/oleObject" Target="../embeddings/oleObject7.bin"/><Relationship Id="rId10" Type="http://schemas.openxmlformats.org/officeDocument/2006/relationships/oleObject" Target="../embeddings/oleObject10.bin"/><Relationship Id="rId4" Type="http://schemas.openxmlformats.org/officeDocument/2006/relationships/notesSlide" Target="../notesSlides/notesSlide7.xm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oleObject" Target="../embeddings/oleObject15.bin"/><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image" Target="../media/image2.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1.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2133600" y="1833563"/>
            <a:ext cx="6629400" cy="1016000"/>
          </a:xfrm>
        </p:spPr>
        <p:txBody>
          <a:bodyPr/>
          <a:lstStyle/>
          <a:p>
            <a:pPr algn="ctr" eaLnBrk="1" hangingPunct="1"/>
            <a:r>
              <a:rPr lang="zh-CN" altLang="en-US" sz="3600" dirty="0" smtClean="0">
                <a:latin typeface="黑体" pitchFamily="49" charset="-122"/>
                <a:ea typeface="黑体" pitchFamily="49" charset="-122"/>
              </a:rPr>
              <a:t>感知数据中缺失值在线填补技术</a:t>
            </a:r>
            <a:r>
              <a:rPr lang="zh-CN" altLang="zh-CN" sz="3600" dirty="0" smtClean="0">
                <a:latin typeface="黑体" pitchFamily="49" charset="-122"/>
                <a:ea typeface="黑体" pitchFamily="49" charset="-122"/>
              </a:rPr>
              <a:t>的研究与实现</a:t>
            </a:r>
            <a:endParaRPr lang="zh-CN" altLang="en-US" sz="3600" i="1" dirty="0" smtClean="0">
              <a:latin typeface="Verdana" pitchFamily="34" charset="0"/>
              <a:ea typeface="宋体" pitchFamily="2" charset="-122"/>
            </a:endParaRPr>
          </a:p>
        </p:txBody>
      </p:sp>
      <p:sp>
        <p:nvSpPr>
          <p:cNvPr id="3075" name="Rectangle 3"/>
          <p:cNvSpPr>
            <a:spLocks noGrp="1" noChangeArrowheads="1"/>
          </p:cNvSpPr>
          <p:nvPr>
            <p:ph type="subTitle" idx="4294967295"/>
          </p:nvPr>
        </p:nvSpPr>
        <p:spPr>
          <a:xfrm>
            <a:off x="4267200" y="4533901"/>
            <a:ext cx="4267096" cy="1524000"/>
          </a:xfrm>
          <a:solidFill>
            <a:schemeClr val="bg1"/>
          </a:solidFill>
        </p:spPr>
        <p:txBody>
          <a:bodyPr/>
          <a:lstStyle/>
          <a:p>
            <a:pPr marL="0" indent="0" eaLnBrk="1" hangingPunct="1">
              <a:buFont typeface="Wingdings" pitchFamily="2" charset="2"/>
              <a:buNone/>
            </a:pPr>
            <a:r>
              <a:rPr lang="zh-CN" altLang="en-US" sz="2400" kern="1200" dirty="0" smtClean="0">
                <a:solidFill>
                  <a:srgbClr val="1B4171"/>
                </a:solidFill>
                <a:latin typeface="华文黑体" pitchFamily="2" charset="-122"/>
                <a:ea typeface="华文黑体" pitchFamily="2" charset="-122"/>
                <a:cs typeface="华文黑体" pitchFamily="2" charset="-122"/>
              </a:rPr>
              <a:t>答辩人：郑建国</a:t>
            </a:r>
          </a:p>
          <a:p>
            <a:pPr marL="0" indent="0" eaLnBrk="1" hangingPunct="1">
              <a:buFont typeface="Wingdings" pitchFamily="2" charset="2"/>
              <a:buNone/>
            </a:pPr>
            <a:r>
              <a:rPr lang="zh-CN" altLang="en-US" sz="2400" kern="1200" dirty="0" smtClean="0">
                <a:solidFill>
                  <a:srgbClr val="1B4171"/>
                </a:solidFill>
                <a:latin typeface="华文黑体" pitchFamily="2" charset="-122"/>
                <a:ea typeface="华文黑体" pitchFamily="2" charset="-122"/>
                <a:cs typeface="华文黑体" pitchFamily="2" charset="-122"/>
              </a:rPr>
              <a:t>导    师：于戈 教授</a:t>
            </a:r>
            <a:endParaRPr lang="en-US" altLang="zh-CN" sz="2400" kern="1200" dirty="0" smtClean="0">
              <a:solidFill>
                <a:srgbClr val="1B4171"/>
              </a:solidFill>
              <a:latin typeface="华文黑体" pitchFamily="2" charset="-122"/>
              <a:ea typeface="华文黑体" pitchFamily="2" charset="-122"/>
              <a:cs typeface="华文黑体" pitchFamily="2" charset="-122"/>
            </a:endParaRPr>
          </a:p>
          <a:p>
            <a:pPr marL="0" indent="0" eaLnBrk="1" hangingPunct="1">
              <a:buFont typeface="Wingdings" pitchFamily="2" charset="2"/>
              <a:buNone/>
            </a:pPr>
            <a:r>
              <a:rPr lang="zh-CN" altLang="en-US" sz="2400" kern="1200" dirty="0" smtClean="0">
                <a:solidFill>
                  <a:srgbClr val="1B4171"/>
                </a:solidFill>
                <a:latin typeface="华文黑体" pitchFamily="2" charset="-122"/>
                <a:ea typeface="华文黑体" pitchFamily="2" charset="-122"/>
                <a:cs typeface="华文黑体" pitchFamily="2" charset="-122"/>
              </a:rPr>
              <a:t>专    业：计算机技术</a:t>
            </a:r>
          </a:p>
        </p:txBody>
      </p:sp>
      <p:sp>
        <p:nvSpPr>
          <p:cNvPr id="3076" name="Text Box 4"/>
          <p:cNvSpPr txBox="1">
            <a:spLocks noChangeArrowheads="1"/>
          </p:cNvSpPr>
          <p:nvPr/>
        </p:nvSpPr>
        <p:spPr bwMode="auto">
          <a:xfrm>
            <a:off x="1044575" y="3133725"/>
            <a:ext cx="8101013" cy="707886"/>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algn="ctr" eaLnBrk="1" hangingPunct="1">
              <a:spcBef>
                <a:spcPct val="0"/>
              </a:spcBef>
              <a:buClrTx/>
              <a:buNone/>
            </a:pPr>
            <a:r>
              <a:rPr lang="en-US" altLang="zh-CN" sz="2000" dirty="0" smtClean="0">
                <a:solidFill>
                  <a:schemeClr val="bg1"/>
                </a:solidFill>
                <a:latin typeface="Century Gothic" pitchFamily="34" charset="0"/>
              </a:rPr>
              <a:t>(Research and Development on the Online Missing Values Imputations for Sensor Data</a:t>
            </a:r>
            <a:r>
              <a:rPr lang="en-US" altLang="zh-CN" sz="1800" dirty="0" smtClean="0">
                <a:solidFill>
                  <a:schemeClr val="bg1"/>
                </a:solidFill>
                <a:latin typeface="Century Gothic" pitchFamily="34" charset="0"/>
              </a:rPr>
              <a:t>) </a:t>
            </a:r>
            <a:endParaRPr lang="zh-CN" altLang="en-US" sz="1800" dirty="0">
              <a:solidFill>
                <a:schemeClr val="bg1"/>
              </a:solidFill>
              <a:latin typeface="Century Gothic" pitchFamily="34" charset="0"/>
            </a:endParaRPr>
          </a:p>
        </p:txBody>
      </p:sp>
      <p:pic>
        <p:nvPicPr>
          <p:cNvPr id="3077" name="图片 5" descr="11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4000" y="419100"/>
            <a:ext cx="2130425" cy="83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advTm="6146">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41"/>
          <p:cNvSpPr>
            <a:spLocks noGrp="1"/>
          </p:cNvSpPr>
          <p:nvPr>
            <p:ph type="sldNum" sz="quarter" idx="10"/>
          </p:nvPr>
        </p:nvSpPr>
        <p:spPr/>
        <p:txBody>
          <a:bodyPr/>
          <a:lstStyle/>
          <a:p>
            <a:pPr>
              <a:defRPr/>
            </a:pPr>
            <a:fld id="{EB4E7424-DEF9-4E7B-8F5A-44C973303550}" type="slidenum">
              <a:rPr lang="zh-CN" altLang="en-US" smtClean="0"/>
              <a:pPr>
                <a:defRPr/>
              </a:pPr>
              <a:t>9</a:t>
            </a:fld>
            <a:r>
              <a:rPr lang="en-US" dirty="0" smtClean="0"/>
              <a:t> / 26</a:t>
            </a:r>
            <a:endParaRPr lang="en-US" dirty="0"/>
          </a:p>
        </p:txBody>
      </p:sp>
      <p:sp>
        <p:nvSpPr>
          <p:cNvPr id="35" name="矩形 34"/>
          <p:cNvSpPr/>
          <p:nvPr/>
        </p:nvSpPr>
        <p:spPr>
          <a:xfrm>
            <a:off x="1255119" y="3966002"/>
            <a:ext cx="5467350" cy="461665"/>
          </a:xfrm>
          <a:prstGeom prst="rect">
            <a:avLst/>
          </a:prstGeom>
        </p:spPr>
        <p:txBody>
          <a:bodyPr wrap="square">
            <a:spAutoFit/>
          </a:bodyPr>
          <a:lstStyle/>
          <a:p>
            <a:pPr marL="342900" lvl="1" indent="-342900">
              <a:buClr>
                <a:schemeClr val="hlink"/>
              </a:buClr>
              <a:buNone/>
              <a:defRPr/>
            </a:pPr>
            <a:r>
              <a:rPr lang="zh-CN" altLang="en-US" b="1" dirty="0" smtClean="0">
                <a:solidFill>
                  <a:srgbClr val="C92927"/>
                </a:solidFill>
                <a:latin typeface="华文细黑" pitchFamily="2" charset="-122"/>
                <a:ea typeface="华文细黑" pitchFamily="2" charset="-122"/>
              </a:rPr>
              <a:t>充分统计量</a:t>
            </a:r>
            <a:r>
              <a:rPr lang="en-US" altLang="zh-CN" b="1" dirty="0" smtClean="0">
                <a:solidFill>
                  <a:srgbClr val="C92927"/>
                </a:solidFill>
                <a:latin typeface="华文细黑" pitchFamily="2" charset="-122"/>
                <a:ea typeface="华文细黑" pitchFamily="2" charset="-122"/>
              </a:rPr>
              <a:t>=</a:t>
            </a:r>
            <a:r>
              <a:rPr lang="zh-CN" altLang="en-US" b="1" dirty="0" smtClean="0">
                <a:solidFill>
                  <a:srgbClr val="C92927"/>
                </a:solidFill>
                <a:latin typeface="华文细黑" pitchFamily="2" charset="-122"/>
                <a:ea typeface="华文细黑" pitchFamily="2" charset="-122"/>
              </a:rPr>
              <a:t>聚集统计量</a:t>
            </a:r>
            <a:r>
              <a:rPr lang="en-US" altLang="zh-CN" b="1" dirty="0" smtClean="0">
                <a:solidFill>
                  <a:srgbClr val="C92927"/>
                </a:solidFill>
                <a:latin typeface="华文细黑" pitchFamily="2" charset="-122"/>
                <a:ea typeface="华文细黑" pitchFamily="2" charset="-122"/>
              </a:rPr>
              <a:t>+</a:t>
            </a:r>
            <a:r>
              <a:rPr lang="zh-CN" altLang="en-US" b="1" dirty="0" smtClean="0">
                <a:solidFill>
                  <a:srgbClr val="C92927"/>
                </a:solidFill>
                <a:latin typeface="华文细黑" pitchFamily="2" charset="-122"/>
                <a:ea typeface="华文细黑" pitchFamily="2" charset="-122"/>
              </a:rPr>
              <a:t>当前统计量</a:t>
            </a:r>
          </a:p>
        </p:txBody>
      </p:sp>
      <p:sp>
        <p:nvSpPr>
          <p:cNvPr id="32" name="TextBox 31"/>
          <p:cNvSpPr txBox="1"/>
          <p:nvPr/>
        </p:nvSpPr>
        <p:spPr>
          <a:xfrm>
            <a:off x="782796" y="1745615"/>
            <a:ext cx="2088000" cy="461665"/>
          </a:xfrm>
          <a:prstGeom prst="rect">
            <a:avLst/>
          </a:prstGeom>
          <a:solidFill>
            <a:srgbClr val="307AA7"/>
          </a:solidFill>
        </p:spPr>
        <p:txBody>
          <a:bodyPr wrap="none" rtlCol="0">
            <a:spAutoFit/>
          </a:bodyPr>
          <a:lstStyle/>
          <a:p>
            <a:pPr algn="ctr"/>
            <a:r>
              <a:rPr lang="en-US" altLang="zh-CN" dirty="0" smtClean="0">
                <a:solidFill>
                  <a:schemeClr val="bg1"/>
                </a:solidFill>
                <a:latin typeface="华文细黑" pitchFamily="2" charset="-122"/>
                <a:ea typeface="华文细黑" pitchFamily="2" charset="-122"/>
              </a:rPr>
              <a:t>DDAR1</a:t>
            </a:r>
            <a:r>
              <a:rPr lang="zh-CN" altLang="en-US" dirty="0" smtClean="0">
                <a:solidFill>
                  <a:schemeClr val="bg1"/>
                </a:solidFill>
                <a:latin typeface="华文细黑" pitchFamily="2" charset="-122"/>
                <a:ea typeface="华文细黑" pitchFamily="2" charset="-122"/>
              </a:rPr>
              <a:t>模型</a:t>
            </a:r>
            <a:endParaRPr lang="zh-CN" altLang="en-US" dirty="0">
              <a:solidFill>
                <a:schemeClr val="bg1"/>
              </a:solidFill>
              <a:latin typeface="华文细黑" pitchFamily="2" charset="-122"/>
              <a:ea typeface="华文细黑" pitchFamily="2" charset="-122"/>
            </a:endParaRPr>
          </a:p>
        </p:txBody>
      </p:sp>
      <p:sp>
        <p:nvSpPr>
          <p:cNvPr id="33" name="TextBox 32"/>
          <p:cNvSpPr txBox="1"/>
          <p:nvPr/>
        </p:nvSpPr>
        <p:spPr>
          <a:xfrm>
            <a:off x="782796" y="3400425"/>
            <a:ext cx="2088000" cy="461665"/>
          </a:xfrm>
          <a:prstGeom prst="rect">
            <a:avLst/>
          </a:prstGeom>
          <a:solidFill>
            <a:srgbClr val="2F9346"/>
          </a:solidFill>
        </p:spPr>
        <p:txBody>
          <a:bodyPr wrap="none" rtlCol="0">
            <a:spAutoFit/>
          </a:bodyPr>
          <a:lstStyle/>
          <a:p>
            <a:pPr algn="ctr"/>
            <a:r>
              <a:rPr lang="en-US" altLang="zh-CN" dirty="0" smtClean="0">
                <a:solidFill>
                  <a:schemeClr val="bg1"/>
                </a:solidFill>
                <a:latin typeface="华文细黑" pitchFamily="2" charset="-122"/>
                <a:ea typeface="华文细黑" pitchFamily="2" charset="-122"/>
              </a:rPr>
              <a:t>RSDA</a:t>
            </a:r>
            <a:r>
              <a:rPr lang="zh-CN" altLang="en-US" dirty="0" smtClean="0">
                <a:solidFill>
                  <a:schemeClr val="bg1"/>
                </a:solidFill>
                <a:latin typeface="华文细黑" pitchFamily="2" charset="-122"/>
                <a:ea typeface="华文细黑" pitchFamily="2" charset="-122"/>
              </a:rPr>
              <a:t>模型</a:t>
            </a:r>
            <a:endParaRPr lang="zh-CN" altLang="en-US" dirty="0">
              <a:solidFill>
                <a:schemeClr val="bg1"/>
              </a:solidFill>
              <a:latin typeface="华文细黑" pitchFamily="2" charset="-122"/>
              <a:ea typeface="华文细黑" pitchFamily="2" charset="-122"/>
            </a:endParaRPr>
          </a:p>
        </p:txBody>
      </p:sp>
      <p:sp>
        <p:nvSpPr>
          <p:cNvPr id="34" name="内容占位符 2"/>
          <p:cNvSpPr txBox="1">
            <a:spLocks/>
          </p:cNvSpPr>
          <p:nvPr/>
        </p:nvSpPr>
        <p:spPr>
          <a:xfrm>
            <a:off x="1255119" y="2321004"/>
            <a:ext cx="5660031" cy="490727"/>
          </a:xfrm>
          <a:prstGeom prst="rect">
            <a:avLst/>
          </a:prstGeom>
        </p:spPr>
        <p:txBody>
          <a:bodyPr>
            <a:noAutofit/>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sz="2400" b="1" dirty="0" smtClean="0">
                <a:solidFill>
                  <a:srgbClr val="C92927"/>
                </a:solidFill>
                <a:latin typeface="华文细黑" pitchFamily="2" charset="-122"/>
                <a:ea typeface="华文细黑" pitchFamily="2" charset="-122"/>
              </a:rPr>
              <a:t>充分统计量</a:t>
            </a:r>
            <a:r>
              <a:rPr lang="en-US" altLang="zh-CN" sz="2400" b="1" dirty="0" smtClean="0">
                <a:solidFill>
                  <a:srgbClr val="C92927"/>
                </a:solidFill>
                <a:latin typeface="华文细黑" pitchFamily="2" charset="-122"/>
                <a:ea typeface="华文细黑" pitchFamily="2" charset="-122"/>
              </a:rPr>
              <a:t>=</a:t>
            </a:r>
            <a:r>
              <a:rPr lang="zh-CN" altLang="en-US" sz="2400" b="1" dirty="0" smtClean="0">
                <a:solidFill>
                  <a:srgbClr val="C92927"/>
                </a:solidFill>
                <a:latin typeface="华文细黑" pitchFamily="2" charset="-122"/>
                <a:ea typeface="华文细黑" pitchFamily="2" charset="-122"/>
              </a:rPr>
              <a:t>历史统计量</a:t>
            </a:r>
            <a:r>
              <a:rPr lang="en-US" altLang="zh-CN" sz="2400" b="1" dirty="0" smtClean="0">
                <a:solidFill>
                  <a:srgbClr val="C92927"/>
                </a:solidFill>
                <a:latin typeface="华文细黑" pitchFamily="2" charset="-122"/>
                <a:ea typeface="华文细黑" pitchFamily="2" charset="-122"/>
              </a:rPr>
              <a:t>+</a:t>
            </a:r>
            <a:r>
              <a:rPr lang="zh-CN" altLang="en-US" sz="2400" b="1" dirty="0" smtClean="0">
                <a:solidFill>
                  <a:srgbClr val="C92927"/>
                </a:solidFill>
                <a:latin typeface="华文细黑" pitchFamily="2" charset="-122"/>
                <a:ea typeface="华文细黑" pitchFamily="2" charset="-122"/>
              </a:rPr>
              <a:t>窗口统计量</a:t>
            </a:r>
          </a:p>
        </p:txBody>
      </p:sp>
      <p:grpSp>
        <p:nvGrpSpPr>
          <p:cNvPr id="41" name="组合 40"/>
          <p:cNvGrpSpPr/>
          <p:nvPr/>
        </p:nvGrpSpPr>
        <p:grpSpPr>
          <a:xfrm>
            <a:off x="-2" y="1066800"/>
            <a:ext cx="9144000" cy="5810250"/>
            <a:chOff x="-2" y="1066800"/>
            <a:chExt cx="9144000" cy="5810250"/>
          </a:xfrm>
        </p:grpSpPr>
        <p:sp>
          <p:nvSpPr>
            <p:cNvPr id="37" name="矩形 36"/>
            <p:cNvSpPr/>
            <p:nvPr/>
          </p:nvSpPr>
          <p:spPr>
            <a:xfrm>
              <a:off x="-2" y="1066800"/>
              <a:ext cx="4572000" cy="5810250"/>
            </a:xfrm>
            <a:prstGeom prst="rect">
              <a:avLst/>
            </a:prstGeom>
            <a:solidFill>
              <a:srgbClr val="71BF44"/>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39" name="矩形 38"/>
            <p:cNvSpPr/>
            <p:nvPr/>
          </p:nvSpPr>
          <p:spPr>
            <a:xfrm>
              <a:off x="4571998" y="1066800"/>
              <a:ext cx="4572000" cy="5810250"/>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grpSp>
      <p:pic>
        <p:nvPicPr>
          <p:cNvPr id="17422" name="Picture 6" descr="photo_mark"/>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矩形 37"/>
          <p:cNvSpPr/>
          <p:nvPr/>
        </p:nvSpPr>
        <p:spPr>
          <a:xfrm>
            <a:off x="4572000" y="1066800"/>
            <a:ext cx="4572000" cy="5810251"/>
          </a:xfrm>
          <a:prstGeom prst="rect">
            <a:avLst/>
          </a:prstGeom>
          <a:solidFill>
            <a:srgbClr val="ED5D58"/>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内容占位符 12"/>
          <p:cNvSpPr txBox="1">
            <a:spLocks/>
          </p:cNvSpPr>
          <p:nvPr/>
        </p:nvSpPr>
        <p:spPr>
          <a:xfrm>
            <a:off x="4648200" y="1324800"/>
            <a:ext cx="4038600" cy="39996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bg1"/>
              </a:buClr>
              <a:buSzTx/>
              <a:buFont typeface="Wingdings" pitchFamily="2" charset="2"/>
              <a:buChar char="v"/>
              <a:tabLst/>
              <a:defRPr/>
            </a:pPr>
            <a:r>
              <a:rPr kumimoji="0" lang="en-US" altLang="zh-CN" sz="2800" b="0" i="0" u="none" strike="noStrike" kern="0" cap="none" spc="0" normalizeH="0" baseline="0" noProof="0" dirty="0" smtClean="0">
                <a:ln>
                  <a:noFill/>
                </a:ln>
                <a:solidFill>
                  <a:schemeClr val="bg1"/>
                </a:solidFill>
                <a:effectLst/>
                <a:uLnTx/>
                <a:uFillTx/>
                <a:latin typeface="华文黑体" pitchFamily="2" charset="-122"/>
                <a:ea typeface="华文黑体" pitchFamily="2" charset="-122"/>
                <a:cs typeface="华文黑体" pitchFamily="2" charset="-122"/>
              </a:rPr>
              <a:t>RSDA</a:t>
            </a:r>
            <a:r>
              <a:rPr kumimoji="0" lang="zh-CN" altLang="en-US" sz="2800" b="0" i="0" u="none" strike="noStrike" kern="0" cap="none" spc="0" normalizeH="0" baseline="0" noProof="0" dirty="0" smtClean="0">
                <a:ln>
                  <a:noFill/>
                </a:ln>
                <a:solidFill>
                  <a:schemeClr val="bg1"/>
                </a:solidFill>
                <a:effectLst/>
                <a:uLnTx/>
                <a:uFillTx/>
                <a:latin typeface="华文黑体" pitchFamily="2" charset="-122"/>
                <a:ea typeface="华文黑体" pitchFamily="2" charset="-122"/>
                <a:cs typeface="华文黑体" pitchFamily="2" charset="-122"/>
              </a:rPr>
              <a:t>模型上</a:t>
            </a:r>
          </a:p>
        </p:txBody>
      </p:sp>
      <p:sp>
        <p:nvSpPr>
          <p:cNvPr id="17417" name="Rectangle 21"/>
          <p:cNvSpPr>
            <a:spLocks noChangeArrowheads="1"/>
          </p:cNvSpPr>
          <p:nvPr/>
        </p:nvSpPr>
        <p:spPr bwMode="auto">
          <a:xfrm>
            <a:off x="0" y="52071"/>
            <a:ext cx="7631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华文楷体" pitchFamily="2" charset="-122"/>
              <a:ea typeface="华文楷体" pitchFamily="2" charset="-122"/>
            </a:endParaRPr>
          </a:p>
        </p:txBody>
      </p:sp>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smtClean="0">
                <a:latin typeface="黑体" pitchFamily="49" charset="-122"/>
                <a:ea typeface="黑体" pitchFamily="49" charset="-122"/>
              </a:rPr>
              <a:t>充分统计量的增量维护</a:t>
            </a:r>
          </a:p>
        </p:txBody>
      </p:sp>
      <p:sp>
        <p:nvSpPr>
          <p:cNvPr id="23" name="Rectangle 2"/>
          <p:cNvSpPr txBox="1">
            <a:spLocks noChangeArrowheads="1"/>
          </p:cNvSpPr>
          <p:nvPr/>
        </p:nvSpPr>
        <p:spPr bwMode="auto">
          <a:xfrm>
            <a:off x="1295400" y="314407"/>
            <a:ext cx="7391400" cy="709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3600" b="1" i="0" u="none" strike="noStrike" kern="0" cap="none" spc="0" normalizeH="0" baseline="0" noProof="0" dirty="0" smtClean="0">
              <a:ln>
                <a:noFill/>
              </a:ln>
              <a:solidFill>
                <a:schemeClr val="bg1"/>
              </a:solidFill>
              <a:effectLst/>
              <a:uLnTx/>
              <a:uFillTx/>
              <a:latin typeface="+mj-lt"/>
              <a:ea typeface="宋体" pitchFamily="2" charset="-122"/>
              <a:cs typeface="+mj-cs"/>
            </a:endParaRPr>
          </a:p>
        </p:txBody>
      </p:sp>
      <p:sp>
        <p:nvSpPr>
          <p:cNvPr id="17" name="内容占位符 12"/>
          <p:cNvSpPr>
            <a:spLocks noGrp="1"/>
          </p:cNvSpPr>
          <p:nvPr>
            <p:ph sz="half" idx="1"/>
          </p:nvPr>
        </p:nvSpPr>
        <p:spPr>
          <a:xfrm>
            <a:off x="385200" y="1324801"/>
            <a:ext cx="4038600" cy="4009200"/>
          </a:xfrm>
          <a:prstGeom prst="rect">
            <a:avLst/>
          </a:prstGeom>
        </p:spPr>
        <p:txBody>
          <a:bodyPr/>
          <a:lstStyle/>
          <a:p>
            <a:pPr>
              <a:buClr>
                <a:schemeClr val="bg1"/>
              </a:buClr>
              <a:defRPr/>
            </a:pPr>
            <a:r>
              <a:rPr lang="en-US" altLang="zh-CN" dirty="0" smtClean="0">
                <a:solidFill>
                  <a:schemeClr val="bg1"/>
                </a:solidFill>
                <a:latin typeface="华文黑体" pitchFamily="2" charset="-122"/>
                <a:ea typeface="华文黑体" pitchFamily="2" charset="-122"/>
                <a:cs typeface="华文黑体" pitchFamily="2" charset="-122"/>
              </a:rPr>
              <a:t>DDAR1</a:t>
            </a:r>
            <a:r>
              <a:rPr lang="zh-CN" altLang="en-US" dirty="0" smtClean="0">
                <a:solidFill>
                  <a:schemeClr val="bg1"/>
                </a:solidFill>
                <a:latin typeface="华文黑体" pitchFamily="2" charset="-122"/>
                <a:ea typeface="华文黑体" pitchFamily="2" charset="-122"/>
                <a:cs typeface="华文黑体" pitchFamily="2" charset="-122"/>
              </a:rPr>
              <a:t>模型上</a:t>
            </a:r>
          </a:p>
        </p:txBody>
      </p:sp>
      <p:sp>
        <p:nvSpPr>
          <p:cNvPr id="1484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84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83" name="Object 3"/>
          <p:cNvGraphicFramePr>
            <a:graphicFrameLocks noChangeAspect="1"/>
          </p:cNvGraphicFramePr>
          <p:nvPr/>
        </p:nvGraphicFramePr>
        <p:xfrm>
          <a:off x="1146175" y="3570288"/>
          <a:ext cx="2278063" cy="500062"/>
        </p:xfrm>
        <a:graphic>
          <a:graphicData uri="http://schemas.openxmlformats.org/presentationml/2006/ole">
            <p:oleObj spid="_x0000_s148483" name="Equation" r:id="rId6" imgW="1269720" imgH="279360" progId="Equation.DSMT4">
              <p:embed/>
            </p:oleObj>
          </a:graphicData>
        </a:graphic>
      </p:graphicFrame>
      <p:sp>
        <p:nvSpPr>
          <p:cNvPr id="148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85" name="Object 5"/>
          <p:cNvGraphicFramePr>
            <a:graphicFrameLocks noChangeAspect="1"/>
          </p:cNvGraphicFramePr>
          <p:nvPr/>
        </p:nvGraphicFramePr>
        <p:xfrm>
          <a:off x="984250" y="2124075"/>
          <a:ext cx="2741613" cy="914400"/>
        </p:xfrm>
        <a:graphic>
          <a:graphicData uri="http://schemas.openxmlformats.org/presentationml/2006/ole">
            <p:oleObj spid="_x0000_s148485" name="Equation" r:id="rId7" imgW="1511280" imgH="507960" progId="Equation.DSMT4">
              <p:embed/>
            </p:oleObj>
          </a:graphicData>
        </a:graphic>
      </p:graphicFrame>
      <p:sp>
        <p:nvSpPr>
          <p:cNvPr id="1484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84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89" name="Object 9"/>
          <p:cNvGraphicFramePr>
            <a:graphicFrameLocks noChangeAspect="1"/>
          </p:cNvGraphicFramePr>
          <p:nvPr/>
        </p:nvGraphicFramePr>
        <p:xfrm>
          <a:off x="5249863" y="2990850"/>
          <a:ext cx="2995612" cy="871538"/>
        </p:xfrm>
        <a:graphic>
          <a:graphicData uri="http://schemas.openxmlformats.org/presentationml/2006/ole">
            <p:oleObj spid="_x0000_s148489" name="Equation" r:id="rId8" imgW="1650960" imgH="482400" progId="Equation.DSMT4">
              <p:embed/>
            </p:oleObj>
          </a:graphicData>
        </a:graphic>
      </p:graphicFrame>
      <p:sp>
        <p:nvSpPr>
          <p:cNvPr id="1484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91" name="Object 11"/>
          <p:cNvGraphicFramePr>
            <a:graphicFrameLocks noChangeAspect="1"/>
          </p:cNvGraphicFramePr>
          <p:nvPr/>
        </p:nvGraphicFramePr>
        <p:xfrm>
          <a:off x="5200650" y="4057650"/>
          <a:ext cx="3649663" cy="1417638"/>
        </p:xfrm>
        <a:graphic>
          <a:graphicData uri="http://schemas.openxmlformats.org/presentationml/2006/ole">
            <p:oleObj spid="_x0000_s148491" name="Equation" r:id="rId9" imgW="2031840" imgH="787320" progId="Equation.DSMT4">
              <p:embed/>
            </p:oleObj>
          </a:graphicData>
        </a:graphic>
      </p:graphicFrame>
      <p:sp>
        <p:nvSpPr>
          <p:cNvPr id="14849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93" name="Object 13"/>
          <p:cNvGraphicFramePr>
            <a:graphicFrameLocks noChangeAspect="1"/>
          </p:cNvGraphicFramePr>
          <p:nvPr/>
        </p:nvGraphicFramePr>
        <p:xfrm>
          <a:off x="5257800" y="1900238"/>
          <a:ext cx="3498850" cy="960437"/>
        </p:xfrm>
        <a:graphic>
          <a:graphicData uri="http://schemas.openxmlformats.org/presentationml/2006/ole">
            <p:oleObj spid="_x0000_s148493" name="Equation" r:id="rId10" imgW="1968480" imgH="533160" progId="Equation.DSMT4">
              <p:embed/>
            </p:oleObj>
          </a:graphicData>
        </a:graphic>
      </p:graphicFrame>
      <p:sp>
        <p:nvSpPr>
          <p:cNvPr id="14849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8495" name="Object 15"/>
          <p:cNvGraphicFramePr>
            <a:graphicFrameLocks noChangeAspect="1"/>
          </p:cNvGraphicFramePr>
          <p:nvPr/>
        </p:nvGraphicFramePr>
        <p:xfrm>
          <a:off x="723900" y="4068763"/>
          <a:ext cx="3390900" cy="1190625"/>
        </p:xfrm>
        <a:graphic>
          <a:graphicData uri="http://schemas.openxmlformats.org/presentationml/2006/ole">
            <p:oleObj spid="_x0000_s148495" name="Equation" r:id="rId11" imgW="1892160" imgH="660240" progId="Equation.DSMT4">
              <p:embed/>
            </p:oleObj>
          </a:graphicData>
        </a:graphic>
      </p:graphicFrame>
      <p:sp>
        <p:nvSpPr>
          <p:cNvPr id="14849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TextBox 35"/>
          <p:cNvSpPr txBox="1">
            <a:spLocks noChangeArrowheads="1"/>
          </p:cNvSpPr>
          <p:nvPr/>
        </p:nvSpPr>
        <p:spPr bwMode="auto">
          <a:xfrm>
            <a:off x="5013349" y="5553075"/>
            <a:ext cx="3721076" cy="1049106"/>
          </a:xfrm>
          <a:prstGeom prst="rect">
            <a:avLst/>
          </a:prstGeom>
          <a:solidFill>
            <a:srgbClr val="23B6EF"/>
          </a:solidFill>
          <a:ln w="9525">
            <a:noFill/>
            <a:miter lim="800000"/>
            <a:headEnd/>
            <a:tailEnd/>
          </a:ln>
        </p:spPr>
        <p:txBody>
          <a:bodyPr wrap="square" lIns="144000" tIns="108000" rIns="144000" bIns="108000">
            <a:spAutoFit/>
          </a:bodyPr>
          <a:lstStyle/>
          <a:p>
            <a:pPr algn="just">
              <a:defRPr/>
            </a:pPr>
            <a:r>
              <a:rPr lang="zh-CN" altLang="en-US" sz="1800" dirty="0" smtClean="0">
                <a:solidFill>
                  <a:schemeClr val="bg1"/>
                </a:solidFill>
                <a:latin typeface="华文细黑" pitchFamily="2" charset="-122"/>
                <a:ea typeface="华文细黑" pitchFamily="2" charset="-122"/>
              </a:rPr>
              <a:t>利用聚集统计量和当前统计量，结合衰减系数</a:t>
            </a:r>
            <a:r>
              <a:rPr lang="en-US" altLang="zh-CN" sz="1800" dirty="0" smtClean="0">
                <a:solidFill>
                  <a:schemeClr val="bg1"/>
                </a:solidFill>
                <a:latin typeface="华文细黑" pitchFamily="2" charset="-122"/>
                <a:ea typeface="华文细黑" pitchFamily="2" charset="-122"/>
              </a:rPr>
              <a:t>λ</a:t>
            </a:r>
            <a:r>
              <a:rPr lang="zh-CN" altLang="en-US" sz="1800" smtClean="0">
                <a:solidFill>
                  <a:schemeClr val="bg1"/>
                </a:solidFill>
                <a:latin typeface="华文细黑" pitchFamily="2" charset="-122"/>
                <a:ea typeface="华文细黑" pitchFamily="2" charset="-122"/>
              </a:rPr>
              <a:t>，采用增减量和增量方法计算</a:t>
            </a:r>
            <a:endParaRPr lang="zh-CN" altLang="en-US" sz="1800" dirty="0" smtClean="0">
              <a:solidFill>
                <a:schemeClr val="bg1"/>
              </a:solidFill>
              <a:latin typeface="华文细黑" pitchFamily="2" charset="-122"/>
              <a:ea typeface="华文细黑" pitchFamily="2" charset="-122"/>
            </a:endParaRPr>
          </a:p>
        </p:txBody>
      </p:sp>
      <p:sp>
        <p:nvSpPr>
          <p:cNvPr id="40" name="TextBox 39"/>
          <p:cNvSpPr txBox="1"/>
          <p:nvPr/>
        </p:nvSpPr>
        <p:spPr>
          <a:xfrm>
            <a:off x="400050" y="5553075"/>
            <a:ext cx="3752850" cy="1049106"/>
          </a:xfrm>
          <a:prstGeom prst="rect">
            <a:avLst/>
          </a:prstGeom>
          <a:solidFill>
            <a:srgbClr val="23B6EF"/>
          </a:solidFill>
        </p:spPr>
        <p:txBody>
          <a:bodyPr wrap="square" lIns="144000" tIns="108000" rIns="144000" bIns="108000" rtlCol="0">
            <a:spAutoFit/>
          </a:bodyPr>
          <a:lstStyle/>
          <a:p>
            <a:pPr algn="just"/>
            <a:r>
              <a:rPr lang="zh-CN" altLang="en-US" sz="1800" dirty="0" smtClean="0">
                <a:solidFill>
                  <a:schemeClr val="bg1"/>
                </a:solidFill>
                <a:latin typeface="华文细黑" pitchFamily="2" charset="-122"/>
                <a:ea typeface="华文细黑" pitchFamily="2" charset="-122"/>
              </a:rPr>
              <a:t>利用当前统计量和历史统计量，结合滑动窗口和衰减系数</a:t>
            </a:r>
            <a:r>
              <a:rPr lang="en-US" altLang="zh-CN" sz="1800" dirty="0" smtClean="0">
                <a:solidFill>
                  <a:schemeClr val="bg1"/>
                </a:solidFill>
                <a:latin typeface="华文细黑" pitchFamily="2" charset="-122"/>
                <a:ea typeface="华文细黑" pitchFamily="2" charset="-122"/>
              </a:rPr>
              <a:t>λ</a:t>
            </a:r>
            <a:r>
              <a:rPr lang="zh-CN" altLang="en-US" sz="1800" dirty="0" smtClean="0">
                <a:solidFill>
                  <a:schemeClr val="bg1"/>
                </a:solidFill>
                <a:latin typeface="华文细黑" pitchFamily="2" charset="-122"/>
                <a:ea typeface="华文细黑" pitchFamily="2" charset="-122"/>
              </a:rPr>
              <a:t>，采用增减量和增量方法计算</a:t>
            </a:r>
            <a:endParaRPr lang="zh-CN" altLang="en-US" sz="1800" dirty="0"/>
          </a:p>
        </p:txBody>
      </p:sp>
      <p:graphicFrame>
        <p:nvGraphicFramePr>
          <p:cNvPr id="2" name="Object 16"/>
          <p:cNvGraphicFramePr>
            <a:graphicFrameLocks noChangeAspect="1"/>
          </p:cNvGraphicFramePr>
          <p:nvPr/>
        </p:nvGraphicFramePr>
        <p:xfrm>
          <a:off x="1127125" y="3570288"/>
          <a:ext cx="2398713" cy="498475"/>
        </p:xfrm>
        <a:graphic>
          <a:graphicData uri="http://schemas.openxmlformats.org/presentationml/2006/ole">
            <p:oleObj spid="_x0000_s148496" name="Equation" r:id="rId12" imgW="1346040" imgH="279360" progId="Equation.DSMT4">
              <p:embed/>
            </p:oleObj>
          </a:graphicData>
        </a:graphic>
      </p:graphicFrame>
      <p:graphicFrame>
        <p:nvGraphicFramePr>
          <p:cNvPr id="148497" name="Object 17"/>
          <p:cNvGraphicFramePr>
            <a:graphicFrameLocks noChangeAspect="1"/>
          </p:cNvGraphicFramePr>
          <p:nvPr/>
        </p:nvGraphicFramePr>
        <p:xfrm>
          <a:off x="598488" y="4064000"/>
          <a:ext cx="3643312" cy="1184275"/>
        </p:xfrm>
        <a:graphic>
          <a:graphicData uri="http://schemas.openxmlformats.org/presentationml/2006/ole">
            <p:oleObj spid="_x0000_s148497" name="Equation" r:id="rId13" imgW="2044440" imgH="660240" progId="Equation.DSMT4">
              <p:embed/>
            </p:oleObj>
          </a:graphicData>
        </a:graphic>
      </p:graphicFrame>
      <p:graphicFrame>
        <p:nvGraphicFramePr>
          <p:cNvPr id="3" name="Object 18"/>
          <p:cNvGraphicFramePr>
            <a:graphicFrameLocks noChangeAspect="1"/>
          </p:cNvGraphicFramePr>
          <p:nvPr/>
        </p:nvGraphicFramePr>
        <p:xfrm>
          <a:off x="1117600" y="3571875"/>
          <a:ext cx="2263775" cy="498475"/>
        </p:xfrm>
        <a:graphic>
          <a:graphicData uri="http://schemas.openxmlformats.org/presentationml/2006/ole">
            <p:oleObj spid="_x0000_s148498" name="Equation" r:id="rId14" imgW="1269720" imgH="279360" progId="Equation.DSMT4">
              <p:embed/>
            </p:oleObj>
          </a:graphicData>
        </a:graphic>
      </p:graphicFrame>
      <p:graphicFrame>
        <p:nvGraphicFramePr>
          <p:cNvPr id="148499" name="Object 19"/>
          <p:cNvGraphicFramePr>
            <a:graphicFrameLocks noChangeAspect="1"/>
          </p:cNvGraphicFramePr>
          <p:nvPr/>
        </p:nvGraphicFramePr>
        <p:xfrm>
          <a:off x="711200" y="4075113"/>
          <a:ext cx="3416300" cy="1184275"/>
        </p:xfrm>
        <a:graphic>
          <a:graphicData uri="http://schemas.openxmlformats.org/presentationml/2006/ole">
            <p:oleObj spid="_x0000_s148499" name="Equation" r:id="rId15" imgW="1917360" imgH="660240" progId="Equation.DSMT4">
              <p:embed/>
            </p:oleObj>
          </a:graphicData>
        </a:graphic>
      </p:graphicFrame>
      <p:graphicFrame>
        <p:nvGraphicFramePr>
          <p:cNvPr id="148500" name="Object 20"/>
          <p:cNvGraphicFramePr>
            <a:graphicFrameLocks noChangeAspect="1"/>
          </p:cNvGraphicFramePr>
          <p:nvPr/>
        </p:nvGraphicFramePr>
        <p:xfrm>
          <a:off x="1135063" y="3571875"/>
          <a:ext cx="2400300" cy="498475"/>
        </p:xfrm>
        <a:graphic>
          <a:graphicData uri="http://schemas.openxmlformats.org/presentationml/2006/ole">
            <p:oleObj spid="_x0000_s148500" name="Equation" r:id="rId16" imgW="1346040" imgH="279360" progId="Equation.DSMT4">
              <p:embed/>
            </p:oleObj>
          </a:graphicData>
        </a:graphic>
      </p:graphicFrame>
      <p:graphicFrame>
        <p:nvGraphicFramePr>
          <p:cNvPr id="148501" name="Object 21"/>
          <p:cNvGraphicFramePr>
            <a:graphicFrameLocks noChangeAspect="1"/>
          </p:cNvGraphicFramePr>
          <p:nvPr/>
        </p:nvGraphicFramePr>
        <p:xfrm>
          <a:off x="579438" y="4075113"/>
          <a:ext cx="3643312" cy="1184275"/>
        </p:xfrm>
        <a:graphic>
          <a:graphicData uri="http://schemas.openxmlformats.org/presentationml/2006/ole">
            <p:oleObj spid="_x0000_s148501" name="Equation" r:id="rId17" imgW="2044440" imgH="660240" progId="Equation.DSMT4">
              <p:embed/>
            </p:oleObj>
          </a:graphicData>
        </a:graphic>
      </p:graphicFrame>
      <p:graphicFrame>
        <p:nvGraphicFramePr>
          <p:cNvPr id="148502" name="Object 22"/>
          <p:cNvGraphicFramePr>
            <a:graphicFrameLocks noChangeAspect="1"/>
          </p:cNvGraphicFramePr>
          <p:nvPr/>
        </p:nvGraphicFramePr>
        <p:xfrm>
          <a:off x="928688" y="3571875"/>
          <a:ext cx="2852737" cy="498475"/>
        </p:xfrm>
        <a:graphic>
          <a:graphicData uri="http://schemas.openxmlformats.org/presentationml/2006/ole">
            <p:oleObj spid="_x0000_s148502" name="Equation" r:id="rId18" imgW="1600200" imgH="279360" progId="Equation.DSMT4">
              <p:embed/>
            </p:oleObj>
          </a:graphicData>
        </a:graphic>
      </p:graphicFrame>
      <p:graphicFrame>
        <p:nvGraphicFramePr>
          <p:cNvPr id="148503" name="Object 23"/>
          <p:cNvGraphicFramePr>
            <a:graphicFrameLocks noChangeAspect="1"/>
          </p:cNvGraphicFramePr>
          <p:nvPr/>
        </p:nvGraphicFramePr>
        <p:xfrm>
          <a:off x="192088" y="4084638"/>
          <a:ext cx="4206875" cy="1184275"/>
        </p:xfrm>
        <a:graphic>
          <a:graphicData uri="http://schemas.openxmlformats.org/presentationml/2006/ole">
            <p:oleObj spid="_x0000_s148503" name="Equation" r:id="rId19" imgW="2361960" imgH="660240" progId="Equation.DSMT4">
              <p:embed/>
            </p:oleObj>
          </a:graphicData>
        </a:graphic>
      </p:graphicFrame>
    </p:spTree>
    <p:custDataLst>
      <p:tags r:id="rId2"/>
    </p:custDataLst>
  </p:cSld>
  <p:clrMapOvr>
    <a:masterClrMapping/>
  </p:clrMapOvr>
  <p:transition advTm="46599">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10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fade">
                                      <p:cBhvr>
                                        <p:cTn id="23" dur="1000"/>
                                        <p:tgtEl>
                                          <p:spTgt spid="17">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10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8485"/>
                                        </p:tgtEl>
                                        <p:attrNameLst>
                                          <p:attrName>style.visibility</p:attrName>
                                        </p:attrNameLst>
                                      </p:cBhvr>
                                      <p:to>
                                        <p:strVal val="visible"/>
                                      </p:to>
                                    </p:set>
                                    <p:animEffect transition="in" filter="fade">
                                      <p:cBhvr>
                                        <p:cTn id="34" dur="1000"/>
                                        <p:tgtEl>
                                          <p:spTgt spid="1484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8483"/>
                                        </p:tgtEl>
                                        <p:attrNameLst>
                                          <p:attrName>style.visibility</p:attrName>
                                        </p:attrNameLst>
                                      </p:cBhvr>
                                      <p:to>
                                        <p:strVal val="visible"/>
                                      </p:to>
                                    </p:set>
                                    <p:animEffect transition="in" filter="fade">
                                      <p:cBhvr>
                                        <p:cTn id="39" dur="1000"/>
                                        <p:tgtEl>
                                          <p:spTgt spid="148483"/>
                                        </p:tgtEl>
                                      </p:cBhvr>
                                    </p:animEffect>
                                  </p:childTnLst>
                                </p:cTn>
                              </p:par>
                              <p:par>
                                <p:cTn id="40" presetID="10" presetClass="entr" presetSubtype="0" fill="hold" nodeType="withEffect">
                                  <p:stCondLst>
                                    <p:cond delay="0"/>
                                  </p:stCondLst>
                                  <p:childTnLst>
                                    <p:set>
                                      <p:cBhvr>
                                        <p:cTn id="41" dur="1" fill="hold">
                                          <p:stCondLst>
                                            <p:cond delay="0"/>
                                          </p:stCondLst>
                                        </p:cTn>
                                        <p:tgtEl>
                                          <p:spTgt spid="148495"/>
                                        </p:tgtEl>
                                        <p:attrNameLst>
                                          <p:attrName>style.visibility</p:attrName>
                                        </p:attrNameLst>
                                      </p:cBhvr>
                                      <p:to>
                                        <p:strVal val="visible"/>
                                      </p:to>
                                    </p:set>
                                    <p:animEffect transition="in" filter="fade">
                                      <p:cBhvr>
                                        <p:cTn id="42" dur="1000"/>
                                        <p:tgtEl>
                                          <p:spTgt spid="148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48483"/>
                                        </p:tgtEl>
                                      </p:cBhvr>
                                    </p:animEffect>
                                    <p:set>
                                      <p:cBhvr>
                                        <p:cTn id="47" dur="1" fill="hold">
                                          <p:stCondLst>
                                            <p:cond delay="499"/>
                                          </p:stCondLst>
                                        </p:cTn>
                                        <p:tgtEl>
                                          <p:spTgt spid="14848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8495"/>
                                        </p:tgtEl>
                                      </p:cBhvr>
                                    </p:animEffect>
                                    <p:set>
                                      <p:cBhvr>
                                        <p:cTn id="50" dur="1" fill="hold">
                                          <p:stCondLst>
                                            <p:cond delay="499"/>
                                          </p:stCondLst>
                                        </p:cTn>
                                        <p:tgtEl>
                                          <p:spTgt spid="14849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48497"/>
                                        </p:tgtEl>
                                        <p:attrNameLst>
                                          <p:attrName>style.visibility</p:attrName>
                                        </p:attrNameLst>
                                      </p:cBhvr>
                                      <p:to>
                                        <p:strVal val="visible"/>
                                      </p:to>
                                    </p:set>
                                    <p:animEffect transition="in" filter="fade">
                                      <p:cBhvr>
                                        <p:cTn id="58" dur="500"/>
                                        <p:tgtEl>
                                          <p:spTgt spid="14849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
                                        </p:tgtEl>
                                      </p:cBhvr>
                                    </p:animEffect>
                                    <p:set>
                                      <p:cBhvr>
                                        <p:cTn id="63" dur="1" fill="hold">
                                          <p:stCondLst>
                                            <p:cond delay="499"/>
                                          </p:stCondLst>
                                        </p:cTn>
                                        <p:tgtEl>
                                          <p:spTgt spid="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8497"/>
                                        </p:tgtEl>
                                      </p:cBhvr>
                                    </p:animEffect>
                                    <p:set>
                                      <p:cBhvr>
                                        <p:cTn id="66" dur="1" fill="hold">
                                          <p:stCondLst>
                                            <p:cond delay="499"/>
                                          </p:stCondLst>
                                        </p:cTn>
                                        <p:tgtEl>
                                          <p:spTgt spid="14849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500"/>
                                        <p:tgtEl>
                                          <p:spTgt spid="3"/>
                                        </p:tgtEl>
                                      </p:cBhvr>
                                    </p:animEffect>
                                  </p:childTnLst>
                                </p:cTn>
                              </p:par>
                              <p:par>
                                <p:cTn id="72" presetID="10" presetClass="entr" presetSubtype="0" fill="hold" nodeType="withEffect">
                                  <p:stCondLst>
                                    <p:cond delay="0"/>
                                  </p:stCondLst>
                                  <p:childTnLst>
                                    <p:set>
                                      <p:cBhvr>
                                        <p:cTn id="73" dur="1" fill="hold">
                                          <p:stCondLst>
                                            <p:cond delay="0"/>
                                          </p:stCondLst>
                                        </p:cTn>
                                        <p:tgtEl>
                                          <p:spTgt spid="148499"/>
                                        </p:tgtEl>
                                        <p:attrNameLst>
                                          <p:attrName>style.visibility</p:attrName>
                                        </p:attrNameLst>
                                      </p:cBhvr>
                                      <p:to>
                                        <p:strVal val="visible"/>
                                      </p:to>
                                    </p:set>
                                    <p:animEffect transition="in" filter="fade">
                                      <p:cBhvr>
                                        <p:cTn id="74" dur="500"/>
                                        <p:tgtEl>
                                          <p:spTgt spid="14849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
                                        </p:tgtEl>
                                      </p:cBhvr>
                                    </p:animEffect>
                                    <p:set>
                                      <p:cBhvr>
                                        <p:cTn id="79" dur="1" fill="hold">
                                          <p:stCondLst>
                                            <p:cond delay="499"/>
                                          </p:stCondLst>
                                        </p:cTn>
                                        <p:tgtEl>
                                          <p:spTgt spid="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48499"/>
                                        </p:tgtEl>
                                      </p:cBhvr>
                                    </p:animEffect>
                                    <p:set>
                                      <p:cBhvr>
                                        <p:cTn id="82" dur="1" fill="hold">
                                          <p:stCondLst>
                                            <p:cond delay="499"/>
                                          </p:stCondLst>
                                        </p:cTn>
                                        <p:tgtEl>
                                          <p:spTgt spid="14849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8500"/>
                                        </p:tgtEl>
                                        <p:attrNameLst>
                                          <p:attrName>style.visibility</p:attrName>
                                        </p:attrNameLst>
                                      </p:cBhvr>
                                      <p:to>
                                        <p:strVal val="visible"/>
                                      </p:to>
                                    </p:set>
                                    <p:animEffect transition="in" filter="fade">
                                      <p:cBhvr>
                                        <p:cTn id="87" dur="500"/>
                                        <p:tgtEl>
                                          <p:spTgt spid="148500"/>
                                        </p:tgtEl>
                                      </p:cBhvr>
                                    </p:animEffect>
                                  </p:childTnLst>
                                </p:cTn>
                              </p:par>
                              <p:par>
                                <p:cTn id="88" presetID="10" presetClass="entr" presetSubtype="0" fill="hold" nodeType="withEffect">
                                  <p:stCondLst>
                                    <p:cond delay="0"/>
                                  </p:stCondLst>
                                  <p:childTnLst>
                                    <p:set>
                                      <p:cBhvr>
                                        <p:cTn id="89" dur="1" fill="hold">
                                          <p:stCondLst>
                                            <p:cond delay="0"/>
                                          </p:stCondLst>
                                        </p:cTn>
                                        <p:tgtEl>
                                          <p:spTgt spid="148501"/>
                                        </p:tgtEl>
                                        <p:attrNameLst>
                                          <p:attrName>style.visibility</p:attrName>
                                        </p:attrNameLst>
                                      </p:cBhvr>
                                      <p:to>
                                        <p:strVal val="visible"/>
                                      </p:to>
                                    </p:set>
                                    <p:animEffect transition="in" filter="fade">
                                      <p:cBhvr>
                                        <p:cTn id="90" dur="500"/>
                                        <p:tgtEl>
                                          <p:spTgt spid="14850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148500"/>
                                        </p:tgtEl>
                                      </p:cBhvr>
                                    </p:animEffect>
                                    <p:set>
                                      <p:cBhvr>
                                        <p:cTn id="95" dur="1" fill="hold">
                                          <p:stCondLst>
                                            <p:cond delay="499"/>
                                          </p:stCondLst>
                                        </p:cTn>
                                        <p:tgtEl>
                                          <p:spTgt spid="148500"/>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48501"/>
                                        </p:tgtEl>
                                      </p:cBhvr>
                                    </p:animEffect>
                                    <p:set>
                                      <p:cBhvr>
                                        <p:cTn id="98" dur="1" fill="hold">
                                          <p:stCondLst>
                                            <p:cond delay="499"/>
                                          </p:stCondLst>
                                        </p:cTn>
                                        <p:tgtEl>
                                          <p:spTgt spid="14850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48502"/>
                                        </p:tgtEl>
                                        <p:attrNameLst>
                                          <p:attrName>style.visibility</p:attrName>
                                        </p:attrNameLst>
                                      </p:cBhvr>
                                      <p:to>
                                        <p:strVal val="visible"/>
                                      </p:to>
                                    </p:set>
                                    <p:animEffect transition="in" filter="fade">
                                      <p:cBhvr>
                                        <p:cTn id="103" dur="1000"/>
                                        <p:tgtEl>
                                          <p:spTgt spid="148502"/>
                                        </p:tgtEl>
                                      </p:cBhvr>
                                    </p:animEffect>
                                  </p:childTnLst>
                                </p:cTn>
                              </p:par>
                              <p:par>
                                <p:cTn id="104" presetID="10" presetClass="entr" presetSubtype="0" fill="hold" nodeType="withEffect">
                                  <p:stCondLst>
                                    <p:cond delay="0"/>
                                  </p:stCondLst>
                                  <p:childTnLst>
                                    <p:set>
                                      <p:cBhvr>
                                        <p:cTn id="105" dur="1" fill="hold">
                                          <p:stCondLst>
                                            <p:cond delay="0"/>
                                          </p:stCondLst>
                                        </p:cTn>
                                        <p:tgtEl>
                                          <p:spTgt spid="148503"/>
                                        </p:tgtEl>
                                        <p:attrNameLst>
                                          <p:attrName>style.visibility</p:attrName>
                                        </p:attrNameLst>
                                      </p:cBhvr>
                                      <p:to>
                                        <p:strVal val="visible"/>
                                      </p:to>
                                    </p:set>
                                    <p:animEffect transition="in" filter="fade">
                                      <p:cBhvr>
                                        <p:cTn id="106" dur="1000"/>
                                        <p:tgtEl>
                                          <p:spTgt spid="14850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1000"/>
                                        <p:tgtEl>
                                          <p:spTgt spid="3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1000"/>
                                        <p:tgtEl>
                                          <p:spTgt spid="3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1000"/>
                                        <p:tgtEl>
                                          <p:spTgt spid="1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48493"/>
                                        </p:tgtEl>
                                        <p:attrNameLst>
                                          <p:attrName>style.visibility</p:attrName>
                                        </p:attrNameLst>
                                      </p:cBhvr>
                                      <p:to>
                                        <p:strVal val="visible"/>
                                      </p:to>
                                    </p:set>
                                    <p:animEffect transition="in" filter="fade">
                                      <p:cBhvr>
                                        <p:cTn id="122" dur="1000"/>
                                        <p:tgtEl>
                                          <p:spTgt spid="148493"/>
                                        </p:tgtEl>
                                      </p:cBhvr>
                                    </p:animEffect>
                                  </p:childTnLst>
                                </p:cTn>
                              </p:par>
                              <p:par>
                                <p:cTn id="123" presetID="10" presetClass="entr" presetSubtype="0" fill="hold" nodeType="withEffect">
                                  <p:stCondLst>
                                    <p:cond delay="0"/>
                                  </p:stCondLst>
                                  <p:childTnLst>
                                    <p:set>
                                      <p:cBhvr>
                                        <p:cTn id="124" dur="1" fill="hold">
                                          <p:stCondLst>
                                            <p:cond delay="0"/>
                                          </p:stCondLst>
                                        </p:cTn>
                                        <p:tgtEl>
                                          <p:spTgt spid="148489"/>
                                        </p:tgtEl>
                                        <p:attrNameLst>
                                          <p:attrName>style.visibility</p:attrName>
                                        </p:attrNameLst>
                                      </p:cBhvr>
                                      <p:to>
                                        <p:strVal val="visible"/>
                                      </p:to>
                                    </p:set>
                                    <p:animEffect transition="in" filter="fade">
                                      <p:cBhvr>
                                        <p:cTn id="125" dur="1000"/>
                                        <p:tgtEl>
                                          <p:spTgt spid="148489"/>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48491"/>
                                        </p:tgtEl>
                                        <p:attrNameLst>
                                          <p:attrName>style.visibility</p:attrName>
                                        </p:attrNameLst>
                                      </p:cBhvr>
                                      <p:to>
                                        <p:strVal val="visible"/>
                                      </p:to>
                                    </p:set>
                                    <p:animEffect transition="in" filter="fade">
                                      <p:cBhvr>
                                        <p:cTn id="130" dur="1000"/>
                                        <p:tgtEl>
                                          <p:spTgt spid="148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2" grpId="0" animBg="1"/>
      <p:bldP spid="33" grpId="0" animBg="1"/>
      <p:bldP spid="34" grpId="0"/>
      <p:bldP spid="38" grpId="0" animBg="1"/>
      <p:bldP spid="18" grpId="0"/>
      <p:bldP spid="17" grpId="0" build="p"/>
      <p:bldP spid="36"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28"/>
          <p:cNvSpPr>
            <a:spLocks noGrp="1"/>
          </p:cNvSpPr>
          <p:nvPr>
            <p:ph type="sldNum" sz="quarter" idx="10"/>
          </p:nvPr>
        </p:nvSpPr>
        <p:spPr/>
        <p:txBody>
          <a:bodyPr/>
          <a:lstStyle/>
          <a:p>
            <a:pPr>
              <a:defRPr/>
            </a:pPr>
            <a:fld id="{EB4E7424-DEF9-4E7B-8F5A-44C973303550}" type="slidenum">
              <a:rPr lang="zh-CN" altLang="en-US" smtClean="0"/>
              <a:pPr>
                <a:defRPr/>
              </a:pPr>
              <a:t>10</a:t>
            </a:fld>
            <a:r>
              <a:rPr lang="en-US" dirty="0" smtClean="0"/>
              <a:t> / 26</a:t>
            </a:r>
            <a:endParaRPr lang="en-US" dirty="0"/>
          </a:p>
        </p:txBody>
      </p:sp>
      <p:graphicFrame>
        <p:nvGraphicFramePr>
          <p:cNvPr id="64523" name="Object 11"/>
          <p:cNvGraphicFramePr>
            <a:graphicFrameLocks noChangeAspect="1"/>
          </p:cNvGraphicFramePr>
          <p:nvPr/>
        </p:nvGraphicFramePr>
        <p:xfrm>
          <a:off x="1609725" y="5387975"/>
          <a:ext cx="3243263" cy="939800"/>
        </p:xfrm>
        <a:graphic>
          <a:graphicData uri="http://schemas.openxmlformats.org/presentationml/2006/ole">
            <p:oleObj spid="_x0000_s64523" name="Equation" r:id="rId5" imgW="1815840" imgH="520560" progId="Equation.DSMT4">
              <p:embed/>
            </p:oleObj>
          </a:graphicData>
        </a:graphic>
      </p:graphicFrame>
      <p:graphicFrame>
        <p:nvGraphicFramePr>
          <p:cNvPr id="64521" name="Object 9"/>
          <p:cNvGraphicFramePr>
            <a:graphicFrameLocks noChangeAspect="1"/>
          </p:cNvGraphicFramePr>
          <p:nvPr/>
        </p:nvGraphicFramePr>
        <p:xfrm>
          <a:off x="1609725" y="2649538"/>
          <a:ext cx="6018213" cy="1804987"/>
        </p:xfrm>
        <a:graphic>
          <a:graphicData uri="http://schemas.openxmlformats.org/presentationml/2006/ole">
            <p:oleObj spid="_x0000_s64521" name="Equation" r:id="rId6" imgW="3340080" imgH="1002960" progId="Equation.DSMT4">
              <p:embed/>
            </p:oleObj>
          </a:graphicData>
        </a:graphic>
      </p:graphicFrame>
      <p:pic>
        <p:nvPicPr>
          <p:cNvPr id="17422" name="Picture 6" descr="photo_mark"/>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smtClean="0">
                <a:latin typeface="黑体" pitchFamily="49" charset="-122"/>
                <a:ea typeface="黑体" pitchFamily="49" charset="-122"/>
              </a:rPr>
              <a:t>增量迭代过程</a:t>
            </a:r>
          </a:p>
        </p:txBody>
      </p:sp>
      <p:sp>
        <p:nvSpPr>
          <p:cNvPr id="23" name="Rectangle 2"/>
          <p:cNvSpPr txBox="1">
            <a:spLocks noChangeArrowheads="1"/>
          </p:cNvSpPr>
          <p:nvPr/>
        </p:nvSpPr>
        <p:spPr bwMode="auto">
          <a:xfrm>
            <a:off x="1295400" y="314407"/>
            <a:ext cx="7391400" cy="709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3600" b="1" i="0" u="none" strike="noStrike" kern="0" cap="none" spc="0" normalizeH="0" baseline="0" noProof="0" dirty="0" smtClean="0">
              <a:ln>
                <a:noFill/>
              </a:ln>
              <a:solidFill>
                <a:schemeClr val="bg1"/>
              </a:solidFill>
              <a:effectLst/>
              <a:uLnTx/>
              <a:uFillTx/>
              <a:latin typeface="+mj-lt"/>
              <a:ea typeface="宋体" pitchFamily="2" charset="-122"/>
              <a:cs typeface="+mj-cs"/>
            </a:endParaRPr>
          </a:p>
        </p:txBody>
      </p:sp>
      <p:sp>
        <p:nvSpPr>
          <p:cNvPr id="6452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452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12"/>
          <p:cNvSpPr>
            <a:spLocks noGrp="1"/>
          </p:cNvSpPr>
          <p:nvPr>
            <p:ph sz="half" idx="4294967295"/>
          </p:nvPr>
        </p:nvSpPr>
        <p:spPr>
          <a:xfrm>
            <a:off x="385763" y="1323975"/>
            <a:ext cx="8218487" cy="619125"/>
          </a:xfrm>
          <a:prstGeom prst="rect">
            <a:avLst/>
          </a:prstGeom>
        </p:spPr>
        <p:txBody>
          <a:bodyPr/>
          <a:lstStyle/>
          <a:p>
            <a:pPr>
              <a:defRPr/>
            </a:pPr>
            <a:r>
              <a:rPr lang="zh-CN" altLang="en-US" dirty="0" smtClean="0">
                <a:solidFill>
                  <a:srgbClr val="1B4171"/>
                </a:solidFill>
                <a:latin typeface="华文黑体" pitchFamily="2" charset="-122"/>
                <a:ea typeface="华文黑体" pitchFamily="2" charset="-122"/>
                <a:cs typeface="华文黑体" pitchFamily="2" charset="-122"/>
              </a:rPr>
              <a:t>模型参数的增量迭代</a:t>
            </a:r>
            <a:endParaRPr lang="en-US" altLang="zh-CN" dirty="0" smtClean="0">
              <a:solidFill>
                <a:srgbClr val="1B4171"/>
              </a:solidFill>
              <a:latin typeface="华文黑体" pitchFamily="2" charset="-122"/>
              <a:ea typeface="华文黑体" pitchFamily="2" charset="-122"/>
              <a:cs typeface="华文黑体" pitchFamily="2" charset="-122"/>
            </a:endParaRPr>
          </a:p>
        </p:txBody>
      </p:sp>
      <p:sp>
        <p:nvSpPr>
          <p:cNvPr id="21" name="TextBox 20"/>
          <p:cNvSpPr txBox="1"/>
          <p:nvPr/>
        </p:nvSpPr>
        <p:spPr>
          <a:xfrm>
            <a:off x="1126800" y="2047240"/>
            <a:ext cx="2088000" cy="461665"/>
          </a:xfrm>
          <a:prstGeom prst="rect">
            <a:avLst/>
          </a:prstGeom>
          <a:solidFill>
            <a:srgbClr val="307AA7"/>
          </a:solidFill>
        </p:spPr>
        <p:txBody>
          <a:bodyPr wrap="none" rtlCol="0">
            <a:spAutoFit/>
          </a:bodyPr>
          <a:lstStyle/>
          <a:p>
            <a:pPr algn="ctr"/>
            <a:r>
              <a:rPr lang="en-US" altLang="zh-CN" dirty="0" smtClean="0">
                <a:solidFill>
                  <a:schemeClr val="bg1"/>
                </a:solidFill>
                <a:latin typeface="华文细黑" pitchFamily="2" charset="-122"/>
                <a:ea typeface="华文细黑" pitchFamily="2" charset="-122"/>
              </a:rPr>
              <a:t>DDAR1</a:t>
            </a:r>
            <a:r>
              <a:rPr lang="zh-CN" altLang="en-US" dirty="0" smtClean="0">
                <a:solidFill>
                  <a:schemeClr val="bg1"/>
                </a:solidFill>
                <a:latin typeface="华文细黑" pitchFamily="2" charset="-122"/>
                <a:ea typeface="华文细黑" pitchFamily="2" charset="-122"/>
              </a:rPr>
              <a:t>模型</a:t>
            </a:r>
            <a:endParaRPr lang="zh-CN" altLang="en-US" dirty="0">
              <a:solidFill>
                <a:schemeClr val="bg1"/>
              </a:solidFill>
              <a:latin typeface="华文细黑" pitchFamily="2" charset="-122"/>
              <a:ea typeface="华文细黑" pitchFamily="2" charset="-122"/>
            </a:endParaRPr>
          </a:p>
        </p:txBody>
      </p:sp>
      <p:sp>
        <p:nvSpPr>
          <p:cNvPr id="24" name="TextBox 23"/>
          <p:cNvSpPr txBox="1"/>
          <p:nvPr/>
        </p:nvSpPr>
        <p:spPr>
          <a:xfrm>
            <a:off x="1126800" y="4752975"/>
            <a:ext cx="2088000" cy="461665"/>
          </a:xfrm>
          <a:prstGeom prst="rect">
            <a:avLst/>
          </a:prstGeom>
          <a:solidFill>
            <a:srgbClr val="2F9346"/>
          </a:solidFill>
        </p:spPr>
        <p:txBody>
          <a:bodyPr wrap="none" rtlCol="0">
            <a:spAutoFit/>
          </a:bodyPr>
          <a:lstStyle/>
          <a:p>
            <a:pPr algn="ctr"/>
            <a:r>
              <a:rPr lang="en-US" altLang="zh-CN" dirty="0" smtClean="0">
                <a:solidFill>
                  <a:schemeClr val="bg1"/>
                </a:solidFill>
                <a:latin typeface="华文细黑" pitchFamily="2" charset="-122"/>
                <a:ea typeface="华文细黑" pitchFamily="2" charset="-122"/>
              </a:rPr>
              <a:t>RSDW</a:t>
            </a:r>
            <a:r>
              <a:rPr lang="zh-CN" altLang="en-US" dirty="0" smtClean="0">
                <a:solidFill>
                  <a:schemeClr val="bg1"/>
                </a:solidFill>
                <a:latin typeface="华文细黑" pitchFamily="2" charset="-122"/>
                <a:ea typeface="华文细黑" pitchFamily="2" charset="-122"/>
              </a:rPr>
              <a:t>模型</a:t>
            </a:r>
            <a:endParaRPr lang="zh-CN" altLang="en-US" dirty="0">
              <a:solidFill>
                <a:schemeClr val="bg1"/>
              </a:solidFill>
              <a:latin typeface="华文细黑" pitchFamily="2" charset="-122"/>
              <a:ea typeface="华文细黑" pitchFamily="2" charset="-122"/>
            </a:endParaRPr>
          </a:p>
        </p:txBody>
      </p:sp>
      <p:grpSp>
        <p:nvGrpSpPr>
          <p:cNvPr id="27" name="组合 26"/>
          <p:cNvGrpSpPr/>
          <p:nvPr/>
        </p:nvGrpSpPr>
        <p:grpSpPr>
          <a:xfrm>
            <a:off x="0" y="1076325"/>
            <a:ext cx="9144000" cy="5800725"/>
            <a:chOff x="0" y="1076325"/>
            <a:chExt cx="9144000" cy="5800725"/>
          </a:xfrm>
        </p:grpSpPr>
        <p:sp>
          <p:nvSpPr>
            <p:cNvPr id="25" name="矩形 24"/>
            <p:cNvSpPr/>
            <p:nvPr/>
          </p:nvSpPr>
          <p:spPr>
            <a:xfrm>
              <a:off x="4572000" y="1076325"/>
              <a:ext cx="4572000" cy="5800725"/>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9" name="矩形 18"/>
            <p:cNvSpPr/>
            <p:nvPr/>
          </p:nvSpPr>
          <p:spPr>
            <a:xfrm>
              <a:off x="0" y="1076325"/>
              <a:ext cx="4572000" cy="5800725"/>
            </a:xfrm>
            <a:prstGeom prst="rect">
              <a:avLst/>
            </a:prstGeom>
            <a:solidFill>
              <a:srgbClr val="71BF44"/>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grpSp>
      <p:sp>
        <p:nvSpPr>
          <p:cNvPr id="31" name="内容占位符 12"/>
          <p:cNvSpPr>
            <a:spLocks noGrp="1"/>
          </p:cNvSpPr>
          <p:nvPr>
            <p:ph sz="half" idx="4294967295"/>
          </p:nvPr>
        </p:nvSpPr>
        <p:spPr>
          <a:xfrm>
            <a:off x="385199" y="1800000"/>
            <a:ext cx="4034401" cy="3600000"/>
          </a:xfrm>
          <a:prstGeom prst="rect">
            <a:avLst/>
          </a:prstGeom>
        </p:spPr>
        <p:txBody>
          <a:bodyPr/>
          <a:lstStyle/>
          <a:p>
            <a:pPr algn="just">
              <a:buClr>
                <a:schemeClr val="bg1"/>
              </a:buClr>
              <a:defRPr/>
            </a:pPr>
            <a:r>
              <a:rPr lang="en-US" altLang="zh-CN" dirty="0" smtClean="0">
                <a:solidFill>
                  <a:schemeClr val="bg1"/>
                </a:solidFill>
                <a:latin typeface="华文黑体" pitchFamily="2" charset="-122"/>
                <a:ea typeface="华文黑体" pitchFamily="2" charset="-122"/>
                <a:cs typeface="华文黑体" pitchFamily="2" charset="-122"/>
              </a:rPr>
              <a:t>TEM</a:t>
            </a:r>
            <a:r>
              <a:rPr lang="zh-CN" altLang="en-US" dirty="0" smtClean="0">
                <a:solidFill>
                  <a:schemeClr val="bg1"/>
                </a:solidFill>
                <a:latin typeface="华文黑体" pitchFamily="2" charset="-122"/>
                <a:ea typeface="华文黑体" pitchFamily="2" charset="-122"/>
                <a:cs typeface="华文黑体" pitchFamily="2" charset="-122"/>
              </a:rPr>
              <a:t>过程</a:t>
            </a:r>
          </a:p>
          <a:p>
            <a:pPr marL="576000" lvl="1" algn="just">
              <a:spcBef>
                <a:spcPts val="700"/>
              </a:spcBef>
              <a:buClr>
                <a:schemeClr val="bg1"/>
              </a:buClr>
              <a:buSzPct val="60000"/>
              <a:buFont typeface="Wingdings" pitchFamily="2" charset="2"/>
              <a:buChar char="l"/>
              <a:defRPr/>
            </a:pPr>
            <a:r>
              <a:rPr lang="zh-CN" altLang="en-US" sz="2000" kern="1200" dirty="0" smtClean="0">
                <a:solidFill>
                  <a:schemeClr val="bg1"/>
                </a:solidFill>
                <a:latin typeface="华文细黑" pitchFamily="2" charset="-122"/>
                <a:ea typeface="华文细黑" pitchFamily="2" charset="-122"/>
                <a:cs typeface="+mn-cs"/>
              </a:rPr>
              <a:t>初始化</a:t>
            </a:r>
            <a:endParaRPr lang="en-US" altLang="zh-CN" sz="2000" kern="1200" dirty="0" smtClean="0">
              <a:solidFill>
                <a:schemeClr val="bg1"/>
              </a:solidFill>
              <a:latin typeface="华文细黑" pitchFamily="2" charset="-122"/>
              <a:ea typeface="华文细黑" pitchFamily="2" charset="-122"/>
              <a:cs typeface="+mn-cs"/>
            </a:endParaRPr>
          </a:p>
          <a:p>
            <a:pPr marL="576000" lvl="1" algn="just">
              <a:spcBef>
                <a:spcPts val="700"/>
              </a:spcBef>
              <a:buClr>
                <a:schemeClr val="bg1"/>
              </a:buClr>
              <a:buSzPct val="60000"/>
              <a:buFont typeface="Wingdings" pitchFamily="2" charset="2"/>
              <a:buChar char="l"/>
              <a:defRPr/>
            </a:pPr>
            <a:r>
              <a:rPr lang="zh-CN" altLang="zh-CN" sz="2000" kern="1200" dirty="0" smtClean="0">
                <a:solidFill>
                  <a:schemeClr val="bg1"/>
                </a:solidFill>
                <a:latin typeface="华文细黑" pitchFamily="2" charset="-122"/>
                <a:ea typeface="华文细黑" pitchFamily="2" charset="-122"/>
                <a:cs typeface="+mn-cs"/>
              </a:rPr>
              <a:t>增量地更新完全数据的充分统计量</a:t>
            </a:r>
            <a:endParaRPr lang="en-US" altLang="zh-CN" sz="2000" kern="1200" dirty="0" smtClean="0">
              <a:solidFill>
                <a:schemeClr val="bg1"/>
              </a:solidFill>
              <a:latin typeface="华文细黑" pitchFamily="2" charset="-122"/>
              <a:ea typeface="华文细黑" pitchFamily="2" charset="-122"/>
              <a:cs typeface="+mn-cs"/>
            </a:endParaRPr>
          </a:p>
          <a:p>
            <a:pPr marL="576000" lvl="1" algn="just">
              <a:spcBef>
                <a:spcPts val="700"/>
              </a:spcBef>
              <a:buClr>
                <a:schemeClr val="bg1"/>
              </a:buClr>
              <a:buSzPct val="60000"/>
              <a:buFont typeface="Wingdings" pitchFamily="2" charset="2"/>
              <a:buChar char="l"/>
              <a:defRPr/>
            </a:pPr>
            <a:r>
              <a:rPr lang="zh-CN" altLang="en-US" sz="2000" kern="1200" dirty="0" smtClean="0">
                <a:solidFill>
                  <a:schemeClr val="bg1"/>
                </a:solidFill>
                <a:latin typeface="华文细黑" pitchFamily="2" charset="-122"/>
                <a:ea typeface="华文细黑" pitchFamily="2" charset="-122"/>
                <a:cs typeface="+mn-cs"/>
              </a:rPr>
              <a:t>增量迭代地更新</a:t>
            </a:r>
            <a:r>
              <a:rPr lang="en-US" altLang="zh-CN" sz="2000" kern="1200" dirty="0" smtClean="0">
                <a:solidFill>
                  <a:schemeClr val="bg1"/>
                </a:solidFill>
                <a:latin typeface="华文细黑" pitchFamily="2" charset="-122"/>
                <a:ea typeface="华文细黑" pitchFamily="2" charset="-122"/>
                <a:cs typeface="+mn-cs"/>
              </a:rPr>
              <a:t>DDAR1</a:t>
            </a:r>
            <a:r>
              <a:rPr lang="zh-CN" altLang="en-US" sz="2000" kern="1200" dirty="0" smtClean="0">
                <a:solidFill>
                  <a:schemeClr val="bg1"/>
                </a:solidFill>
                <a:latin typeface="华文细黑" pitchFamily="2" charset="-122"/>
                <a:ea typeface="华文细黑" pitchFamily="2" charset="-122"/>
                <a:cs typeface="+mn-cs"/>
              </a:rPr>
              <a:t>模型的参数</a:t>
            </a:r>
            <a:endParaRPr lang="en-US" altLang="zh-CN" sz="2000" kern="1200" dirty="0" smtClean="0">
              <a:solidFill>
                <a:schemeClr val="bg1"/>
              </a:solidFill>
              <a:latin typeface="华文细黑" pitchFamily="2" charset="-122"/>
              <a:ea typeface="华文细黑" pitchFamily="2" charset="-122"/>
              <a:cs typeface="+mn-cs"/>
            </a:endParaRPr>
          </a:p>
          <a:p>
            <a:pPr marL="576000" lvl="1" algn="just">
              <a:spcBef>
                <a:spcPts val="700"/>
              </a:spcBef>
              <a:buClr>
                <a:schemeClr val="bg1"/>
              </a:buClr>
              <a:buSzPct val="60000"/>
              <a:buFont typeface="Wingdings" pitchFamily="2" charset="2"/>
              <a:buChar char="l"/>
              <a:defRPr/>
            </a:pPr>
            <a:r>
              <a:rPr lang="zh-CN" altLang="en-US" sz="2000" kern="1200" dirty="0" smtClean="0">
                <a:solidFill>
                  <a:schemeClr val="bg1"/>
                </a:solidFill>
                <a:latin typeface="华文细黑" pitchFamily="2" charset="-122"/>
                <a:ea typeface="华文细黑" pitchFamily="2" charset="-122"/>
                <a:cs typeface="+mn-cs"/>
              </a:rPr>
              <a:t>估计时间序列上的缺失值</a:t>
            </a:r>
            <a:endParaRPr lang="en-US" altLang="zh-CN" sz="2000" kern="1200" dirty="0" smtClean="0">
              <a:solidFill>
                <a:schemeClr val="bg1"/>
              </a:solidFill>
              <a:latin typeface="华文细黑" pitchFamily="2" charset="-122"/>
              <a:ea typeface="华文细黑" pitchFamily="2" charset="-122"/>
              <a:cs typeface="+mn-cs"/>
            </a:endParaRPr>
          </a:p>
          <a:p>
            <a:pPr marL="576000" lvl="1" algn="just">
              <a:spcBef>
                <a:spcPts val="700"/>
              </a:spcBef>
              <a:buClr>
                <a:schemeClr val="bg1"/>
              </a:buClr>
              <a:buSzPct val="60000"/>
              <a:buFont typeface="Wingdings" pitchFamily="2" charset="2"/>
              <a:buChar char="l"/>
              <a:defRPr/>
            </a:pPr>
            <a:r>
              <a:rPr lang="zh-CN" altLang="en-US" sz="2000" kern="1200" dirty="0" smtClean="0">
                <a:solidFill>
                  <a:schemeClr val="bg1"/>
                </a:solidFill>
                <a:latin typeface="华文细黑" pitchFamily="2" charset="-122"/>
                <a:ea typeface="华文细黑" pitchFamily="2" charset="-122"/>
                <a:cs typeface="+mn-cs"/>
              </a:rPr>
              <a:t>回溯更新</a:t>
            </a:r>
            <a:endParaRPr lang="en-US" altLang="zh-CN" sz="2000" kern="1200" dirty="0" smtClean="0">
              <a:solidFill>
                <a:schemeClr val="bg1"/>
              </a:solidFill>
              <a:latin typeface="华文细黑" pitchFamily="2" charset="-122"/>
              <a:ea typeface="华文细黑" pitchFamily="2" charset="-122"/>
              <a:cs typeface="+mn-cs"/>
            </a:endParaRPr>
          </a:p>
        </p:txBody>
      </p:sp>
      <p:grpSp>
        <p:nvGrpSpPr>
          <p:cNvPr id="28" name="组合 27"/>
          <p:cNvGrpSpPr/>
          <p:nvPr/>
        </p:nvGrpSpPr>
        <p:grpSpPr>
          <a:xfrm>
            <a:off x="4572000" y="1076324"/>
            <a:ext cx="4572000" cy="5800726"/>
            <a:chOff x="4572000" y="1076324"/>
            <a:chExt cx="4572000" cy="5800726"/>
          </a:xfrm>
        </p:grpSpPr>
        <p:sp>
          <p:nvSpPr>
            <p:cNvPr id="20" name="矩形 19"/>
            <p:cNvSpPr/>
            <p:nvPr/>
          </p:nvSpPr>
          <p:spPr>
            <a:xfrm>
              <a:off x="4572000" y="1076324"/>
              <a:ext cx="4572000" cy="5800726"/>
            </a:xfrm>
            <a:prstGeom prst="rect">
              <a:avLst/>
            </a:prstGeom>
            <a:solidFill>
              <a:srgbClr val="ED5D58"/>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内容占位符 3"/>
            <p:cNvSpPr txBox="1">
              <a:spLocks/>
            </p:cNvSpPr>
            <p:nvPr/>
          </p:nvSpPr>
          <p:spPr>
            <a:xfrm>
              <a:off x="4814325" y="1800000"/>
              <a:ext cx="4053450" cy="3382963"/>
            </a:xfrm>
            <a:prstGeom prst="rect">
              <a:avLst/>
            </a:prstGeom>
          </p:spPr>
          <p:txBody>
            <a:bodyPr/>
            <a:lstStyle/>
            <a:p>
              <a:pPr marL="342900" marR="0" lvl="0" indent="-342900" algn="just" defTabSz="914400" rtl="0" eaLnBrk="0" fontAlgn="base" latinLnBrk="0" hangingPunct="0">
                <a:lnSpc>
                  <a:spcPct val="100000"/>
                </a:lnSpc>
                <a:spcBef>
                  <a:spcPct val="20000"/>
                </a:spcBef>
                <a:spcAft>
                  <a:spcPct val="0"/>
                </a:spcAft>
                <a:buClr>
                  <a:schemeClr val="bg1"/>
                </a:buClr>
                <a:buSzTx/>
                <a:buFont typeface="Wingdings" pitchFamily="2" charset="2"/>
                <a:buChar char="v"/>
                <a:tabLst/>
                <a:defRPr/>
              </a:pPr>
              <a:r>
                <a:rPr kumimoji="0" lang="en-US" altLang="zh-CN" sz="2800" i="0" u="none" strike="noStrike" kern="0" cap="none" spc="0" normalizeH="0" baseline="0" noProof="0" dirty="0" smtClean="0">
                  <a:ln>
                    <a:noFill/>
                  </a:ln>
                  <a:solidFill>
                    <a:schemeClr val="bg1"/>
                  </a:solidFill>
                  <a:effectLst/>
                  <a:uLnTx/>
                  <a:uFillTx/>
                  <a:latin typeface="华文黑体" pitchFamily="2" charset="-122"/>
                  <a:ea typeface="华文黑体" pitchFamily="2" charset="-122"/>
                  <a:cs typeface="华文黑体" pitchFamily="2" charset="-122"/>
                </a:rPr>
                <a:t>SEM</a:t>
              </a:r>
              <a:r>
                <a:rPr kumimoji="0" lang="zh-CN" altLang="en-US" sz="2800" i="0" u="none" strike="noStrike" kern="0" cap="none" spc="0" normalizeH="0" baseline="0" noProof="0" dirty="0" smtClean="0">
                  <a:ln>
                    <a:noFill/>
                  </a:ln>
                  <a:solidFill>
                    <a:schemeClr val="bg1"/>
                  </a:solidFill>
                  <a:effectLst/>
                  <a:uLnTx/>
                  <a:uFillTx/>
                  <a:latin typeface="华文黑体" pitchFamily="2" charset="-122"/>
                  <a:ea typeface="华文黑体" pitchFamily="2" charset="-122"/>
                  <a:cs typeface="华文黑体" pitchFamily="2" charset="-122"/>
                </a:rPr>
                <a:t>过程</a:t>
              </a:r>
            </a:p>
            <a:p>
              <a:pPr marL="576000" marR="0" lvl="1" indent="-285750" algn="just" defTabSz="914400" rtl="0" eaLnBrk="0" fontAlgn="base" latinLnBrk="0" hangingPunct="0">
                <a:lnSpc>
                  <a:spcPct val="100000"/>
                </a:lnSpc>
                <a:spcBef>
                  <a:spcPts val="700"/>
                </a:spcBef>
                <a:spcAft>
                  <a:spcPct val="0"/>
                </a:spcAft>
                <a:buClr>
                  <a:schemeClr val="bg1"/>
                </a:buClr>
                <a:buSzPct val="60000"/>
                <a:buFont typeface="Wingdings" pitchFamily="2" charset="2"/>
                <a:buChar char="l"/>
                <a:tabLst/>
                <a:defRPr/>
              </a:pPr>
              <a:r>
                <a:rPr kumimoji="0" lang="zh-CN" altLang="en-US"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初始化</a:t>
              </a:r>
              <a:endParaRPr kumimoji="0" lang="en-US"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endParaRPr>
            </a:p>
            <a:p>
              <a:pPr marL="576000" marR="0" lvl="1" indent="-285750" algn="just" defTabSz="914400" rtl="0" eaLnBrk="0" fontAlgn="base" latinLnBrk="0" hangingPunct="0">
                <a:lnSpc>
                  <a:spcPct val="100000"/>
                </a:lnSpc>
                <a:spcBef>
                  <a:spcPts val="700"/>
                </a:spcBef>
                <a:spcAft>
                  <a:spcPct val="0"/>
                </a:spcAft>
                <a:buClr>
                  <a:schemeClr val="bg1"/>
                </a:buClr>
                <a:buSzPct val="60000"/>
                <a:buFont typeface="Wingdings" pitchFamily="2" charset="2"/>
                <a:buChar char="l"/>
                <a:tabLst/>
                <a:defRPr/>
              </a:pPr>
              <a:r>
                <a:rPr kumimoji="0" lang="zh-CN"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增量地更新完全数据的充分统计量</a:t>
              </a:r>
              <a:endParaRPr kumimoji="0" lang="en-US"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endParaRPr>
            </a:p>
            <a:p>
              <a:pPr marL="576000" marR="0" lvl="1" indent="-285750" algn="just" defTabSz="914400" rtl="0" eaLnBrk="0" fontAlgn="base" latinLnBrk="0" hangingPunct="0">
                <a:lnSpc>
                  <a:spcPct val="100000"/>
                </a:lnSpc>
                <a:spcBef>
                  <a:spcPts val="700"/>
                </a:spcBef>
                <a:spcAft>
                  <a:spcPct val="0"/>
                </a:spcAft>
                <a:buClr>
                  <a:schemeClr val="bg1"/>
                </a:buClr>
                <a:buSzPct val="60000"/>
                <a:buFont typeface="Wingdings" pitchFamily="2" charset="2"/>
                <a:buChar char="l"/>
                <a:tabLst/>
                <a:defRPr/>
              </a:pPr>
              <a:r>
                <a:rPr kumimoji="0" lang="zh-CN" altLang="en-US"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增量迭代地更新</a:t>
              </a:r>
              <a:r>
                <a:rPr kumimoji="0" lang="en-US"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RSDA</a:t>
              </a:r>
              <a:r>
                <a:rPr kumimoji="0" lang="zh-CN" altLang="en-US"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模型的参数</a:t>
              </a:r>
              <a:endParaRPr kumimoji="0" lang="en-US" altLang="zh-CN"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endParaRPr>
            </a:p>
            <a:p>
              <a:pPr marL="576000" lvl="1" indent="-285750" algn="just" eaLnBrk="0" hangingPunct="0">
                <a:spcBef>
                  <a:spcPts val="700"/>
                </a:spcBef>
                <a:buClr>
                  <a:schemeClr val="bg1"/>
                </a:buClr>
                <a:buSzPct val="60000"/>
                <a:buFont typeface="Wingdings" pitchFamily="2" charset="2"/>
                <a:buChar char="l"/>
                <a:defRPr/>
              </a:pPr>
              <a:r>
                <a:rPr lang="zh-CN" altLang="en-US" sz="2000" kern="0" dirty="0" smtClean="0">
                  <a:solidFill>
                    <a:schemeClr val="bg1"/>
                  </a:solidFill>
                  <a:latin typeface="Century Gothic" pitchFamily="34" charset="0"/>
                  <a:ea typeface="华文细黑" pitchFamily="2" charset="-122"/>
                </a:rPr>
                <a:t>估计当前</a:t>
              </a:r>
              <a:r>
                <a:rPr kumimoji="0" lang="zh-CN" altLang="en-US" sz="2000" b="0" i="0" u="none" strike="noStrike" kern="0" cap="none" spc="0" normalizeH="0" baseline="0" noProof="0" dirty="0" smtClean="0">
                  <a:ln>
                    <a:noFill/>
                  </a:ln>
                  <a:solidFill>
                    <a:schemeClr val="bg1"/>
                  </a:solidFill>
                  <a:effectLst/>
                  <a:uLnTx/>
                  <a:uFillTx/>
                  <a:latin typeface="Century Gothic" pitchFamily="34" charset="0"/>
                  <a:ea typeface="华文细黑" pitchFamily="2" charset="-122"/>
                </a:rPr>
                <a:t>快照中的缺失值</a:t>
              </a:r>
            </a:p>
          </p:txBody>
        </p:sp>
      </p:grpSp>
    </p:spTree>
    <p:custDataLst>
      <p:tags r:id="rId2"/>
    </p:custDataLst>
  </p:cSld>
  <p:clrMapOvr>
    <a:masterClrMapping/>
  </p:clrMapOvr>
  <p:transition advTm="48373">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64521"/>
                                        </p:tgtEl>
                                        <p:attrNameLst>
                                          <p:attrName>style.visibility</p:attrName>
                                        </p:attrNameLst>
                                      </p:cBhvr>
                                      <p:to>
                                        <p:strVal val="visible"/>
                                      </p:to>
                                    </p:set>
                                    <p:animEffect transition="in" filter="fade">
                                      <p:cBhvr>
                                        <p:cTn id="10" dur="1000"/>
                                        <p:tgtEl>
                                          <p:spTgt spid="645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64523"/>
                                        </p:tgtEl>
                                        <p:attrNameLst>
                                          <p:attrName>style.visibility</p:attrName>
                                        </p:attrNameLst>
                                      </p:cBhvr>
                                      <p:to>
                                        <p:strVal val="visible"/>
                                      </p:to>
                                    </p:set>
                                    <p:animEffect transition="in" filter="fade">
                                      <p:cBhvr>
                                        <p:cTn id="18" dur="1000"/>
                                        <p:tgtEl>
                                          <p:spTgt spid="645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Effect transition="in" filter="fade">
                                      <p:cBhvr>
                                        <p:cTn id="23" dur="1000"/>
                                        <p:tgtEl>
                                          <p:spTgt spid="31">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xEl>
                                              <p:pRg st="1" end="1"/>
                                            </p:txEl>
                                          </p:spTgt>
                                        </p:tgtEl>
                                        <p:attrNameLst>
                                          <p:attrName>style.visibility</p:attrName>
                                        </p:attrNameLst>
                                      </p:cBhvr>
                                      <p:to>
                                        <p:strVal val="visible"/>
                                      </p:to>
                                    </p:set>
                                    <p:animEffect transition="in" filter="fade">
                                      <p:cBhvr>
                                        <p:cTn id="26" dur="1000"/>
                                        <p:tgtEl>
                                          <p:spTgt spid="31">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xEl>
                                              <p:pRg st="2" end="2"/>
                                            </p:txEl>
                                          </p:spTgt>
                                        </p:tgtEl>
                                        <p:attrNameLst>
                                          <p:attrName>style.visibility</p:attrName>
                                        </p:attrNameLst>
                                      </p:cBhvr>
                                      <p:to>
                                        <p:strVal val="visible"/>
                                      </p:to>
                                    </p:set>
                                    <p:animEffect transition="in" filter="fade">
                                      <p:cBhvr>
                                        <p:cTn id="29" dur="1000"/>
                                        <p:tgtEl>
                                          <p:spTgt spid="31">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xEl>
                                              <p:pRg st="3" end="3"/>
                                            </p:txEl>
                                          </p:spTgt>
                                        </p:tgtEl>
                                        <p:attrNameLst>
                                          <p:attrName>style.visibility</p:attrName>
                                        </p:attrNameLst>
                                      </p:cBhvr>
                                      <p:to>
                                        <p:strVal val="visible"/>
                                      </p:to>
                                    </p:set>
                                    <p:animEffect transition="in" filter="fade">
                                      <p:cBhvr>
                                        <p:cTn id="32" dur="1000"/>
                                        <p:tgtEl>
                                          <p:spTgt spid="31">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xEl>
                                              <p:pRg st="4" end="4"/>
                                            </p:txEl>
                                          </p:spTgt>
                                        </p:tgtEl>
                                        <p:attrNameLst>
                                          <p:attrName>style.visibility</p:attrName>
                                        </p:attrNameLst>
                                      </p:cBhvr>
                                      <p:to>
                                        <p:strVal val="visible"/>
                                      </p:to>
                                    </p:set>
                                    <p:animEffect transition="in" filter="fade">
                                      <p:cBhvr>
                                        <p:cTn id="35" dur="1000"/>
                                        <p:tgtEl>
                                          <p:spTgt spid="31">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xEl>
                                              <p:pRg st="5" end="5"/>
                                            </p:txEl>
                                          </p:spTgt>
                                        </p:tgtEl>
                                        <p:attrNameLst>
                                          <p:attrName>style.visibility</p:attrName>
                                        </p:attrNameLst>
                                      </p:cBhvr>
                                      <p:to>
                                        <p:strVal val="visible"/>
                                      </p:to>
                                    </p:set>
                                    <p:animEffect transition="in" filter="fade">
                                      <p:cBhvr>
                                        <p:cTn id="38" dur="1000"/>
                                        <p:tgtEl>
                                          <p:spTgt spid="31">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3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6" descr="photo_mark"/>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图片 45"/>
          <p:cNvPicPr/>
          <p:nvPr/>
        </p:nvPicPr>
        <p:blipFill>
          <a:blip r:embed="rId5" cstate="print"/>
          <a:srcRect/>
          <a:stretch>
            <a:fillRect/>
          </a:stretch>
        </p:blipFill>
        <p:spPr bwMode="auto">
          <a:xfrm>
            <a:off x="5991225" y="4276725"/>
            <a:ext cx="3152775" cy="2533650"/>
          </a:xfrm>
          <a:prstGeom prst="rect">
            <a:avLst/>
          </a:prstGeom>
          <a:noFill/>
        </p:spPr>
      </p:pic>
      <p:graphicFrame>
        <p:nvGraphicFramePr>
          <p:cNvPr id="2" name="Object 5"/>
          <p:cNvGraphicFramePr>
            <a:graphicFrameLocks noChangeAspect="1"/>
          </p:cNvGraphicFramePr>
          <p:nvPr/>
        </p:nvGraphicFramePr>
        <p:xfrm>
          <a:off x="0" y="4274774"/>
          <a:ext cx="3629025" cy="2602276"/>
        </p:xfrm>
        <a:graphic>
          <a:graphicData uri="http://schemas.openxmlformats.org/presentationml/2006/ole">
            <p:oleObj spid="_x0000_s145413" name="Visio" r:id="rId6" imgW="3907402" imgH="2800620" progId="Visio.Drawing.11">
              <p:embed/>
            </p:oleObj>
          </a:graphicData>
        </a:graphic>
      </p:graphicFrame>
      <p:sp>
        <p:nvSpPr>
          <p:cNvPr id="19458"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在线陀螺型估计</a:t>
            </a:r>
            <a:endParaRPr lang="zh-CN" altLang="zh-CN" sz="3600" dirty="0" smtClean="0">
              <a:ea typeface="宋体" pitchFamily="2" charset="-122"/>
            </a:endParaRPr>
          </a:p>
        </p:txBody>
      </p:sp>
      <p:sp>
        <p:nvSpPr>
          <p:cNvPr id="1946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6"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7"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pic>
        <p:nvPicPr>
          <p:cNvPr id="31" name="Picture 4" descr="D:\Tasks\2017-01-18 毕业论文-答辩\素材\first.png"/>
          <p:cNvPicPr>
            <a:picLocks noChangeAspect="1" noChangeArrowheads="1"/>
          </p:cNvPicPr>
          <p:nvPr/>
        </p:nvPicPr>
        <p:blipFill>
          <a:blip r:embed="rId7" cstate="print"/>
          <a:srcRect/>
          <a:stretch>
            <a:fillRect/>
          </a:stretch>
        </p:blipFill>
        <p:spPr bwMode="auto">
          <a:xfrm>
            <a:off x="895350" y="1384220"/>
            <a:ext cx="1088438" cy="1260000"/>
          </a:xfrm>
          <a:prstGeom prst="rect">
            <a:avLst/>
          </a:prstGeom>
          <a:noFill/>
        </p:spPr>
      </p:pic>
      <p:sp>
        <p:nvSpPr>
          <p:cNvPr id="33" name="右箭头 32"/>
          <p:cNvSpPr/>
          <p:nvPr/>
        </p:nvSpPr>
        <p:spPr>
          <a:xfrm>
            <a:off x="2329565" y="1712468"/>
            <a:ext cx="786384" cy="603504"/>
          </a:xfrm>
          <a:prstGeom prst="rightArrow">
            <a:avLst/>
          </a:prstGeom>
          <a:solidFill>
            <a:srgbClr val="23B6E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43" name="组合 42"/>
          <p:cNvGrpSpPr/>
          <p:nvPr/>
        </p:nvGrpSpPr>
        <p:grpSpPr>
          <a:xfrm>
            <a:off x="3461726" y="1236980"/>
            <a:ext cx="2296160" cy="1554480"/>
            <a:chOff x="3461726" y="1198880"/>
            <a:chExt cx="2296160" cy="1554480"/>
          </a:xfrm>
        </p:grpSpPr>
        <p:grpSp>
          <p:nvGrpSpPr>
            <p:cNvPr id="42" name="组合 41"/>
            <p:cNvGrpSpPr/>
            <p:nvPr/>
          </p:nvGrpSpPr>
          <p:grpSpPr>
            <a:xfrm>
              <a:off x="3565806" y="1259840"/>
              <a:ext cx="2088000" cy="1447185"/>
              <a:chOff x="3577161" y="1259840"/>
              <a:chExt cx="2088000" cy="1447185"/>
            </a:xfrm>
          </p:grpSpPr>
          <p:sp>
            <p:nvSpPr>
              <p:cNvPr id="37" name="TextBox 36"/>
              <p:cNvSpPr txBox="1"/>
              <p:nvPr/>
            </p:nvSpPr>
            <p:spPr>
              <a:xfrm>
                <a:off x="3577161" y="1259840"/>
                <a:ext cx="2088000" cy="461665"/>
              </a:xfrm>
              <a:prstGeom prst="rect">
                <a:avLst/>
              </a:prstGeom>
              <a:solidFill>
                <a:srgbClr val="307AA7"/>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增量时序估计</a:t>
                </a:r>
                <a:endParaRPr lang="zh-CN" altLang="en-US" dirty="0">
                  <a:solidFill>
                    <a:schemeClr val="bg1"/>
                  </a:solidFill>
                  <a:latin typeface="华文细黑" pitchFamily="2" charset="-122"/>
                  <a:ea typeface="华文细黑" pitchFamily="2" charset="-122"/>
                </a:endParaRPr>
              </a:p>
            </p:txBody>
          </p:sp>
          <p:sp>
            <p:nvSpPr>
              <p:cNvPr id="38" name="TextBox 37"/>
              <p:cNvSpPr txBox="1"/>
              <p:nvPr/>
            </p:nvSpPr>
            <p:spPr>
              <a:xfrm>
                <a:off x="3577161" y="1752600"/>
                <a:ext cx="2088000" cy="461665"/>
              </a:xfrm>
              <a:prstGeom prst="rect">
                <a:avLst/>
              </a:prstGeom>
              <a:solidFill>
                <a:srgbClr val="2F9346"/>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增量快照估计</a:t>
                </a:r>
                <a:endParaRPr lang="zh-CN" altLang="en-US" dirty="0">
                  <a:solidFill>
                    <a:schemeClr val="bg1"/>
                  </a:solidFill>
                  <a:latin typeface="华文细黑" pitchFamily="2" charset="-122"/>
                  <a:ea typeface="华文细黑" pitchFamily="2" charset="-122"/>
                </a:endParaRPr>
              </a:p>
            </p:txBody>
          </p:sp>
          <p:sp>
            <p:nvSpPr>
              <p:cNvPr id="39" name="TextBox 38"/>
              <p:cNvSpPr txBox="1"/>
              <p:nvPr/>
            </p:nvSpPr>
            <p:spPr>
              <a:xfrm>
                <a:off x="3577161" y="2245360"/>
                <a:ext cx="2088000" cy="461665"/>
              </a:xfrm>
              <a:prstGeom prst="rect">
                <a:avLst/>
              </a:prstGeom>
              <a:solidFill>
                <a:srgbClr val="6C4888"/>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陀螺形融合</a:t>
                </a:r>
                <a:endParaRPr lang="zh-CN" altLang="en-US" dirty="0">
                  <a:solidFill>
                    <a:schemeClr val="bg1"/>
                  </a:solidFill>
                  <a:latin typeface="华文细黑" pitchFamily="2" charset="-122"/>
                  <a:ea typeface="华文细黑" pitchFamily="2" charset="-122"/>
                </a:endParaRPr>
              </a:p>
            </p:txBody>
          </p:sp>
        </p:grpSp>
        <p:sp>
          <p:nvSpPr>
            <p:cNvPr id="36" name="矩形 35"/>
            <p:cNvSpPr/>
            <p:nvPr/>
          </p:nvSpPr>
          <p:spPr>
            <a:xfrm>
              <a:off x="3461726" y="1198880"/>
              <a:ext cx="2296160" cy="1554480"/>
            </a:xfrm>
            <a:prstGeom prst="rect">
              <a:avLst/>
            </a:prstGeom>
            <a:noFill/>
            <a:ln w="50800">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40" name="右箭头 39"/>
          <p:cNvSpPr/>
          <p:nvPr/>
        </p:nvSpPr>
        <p:spPr>
          <a:xfrm>
            <a:off x="6103663" y="1712468"/>
            <a:ext cx="786384" cy="603504"/>
          </a:xfrm>
          <a:prstGeom prst="rightArrow">
            <a:avLst/>
          </a:prstGeom>
          <a:solidFill>
            <a:srgbClr val="23B6E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45410" name="Picture 2" descr="D:\Tasks\2017-01-18 毕业论文-答辩\素材\third..png"/>
          <p:cNvPicPr>
            <a:picLocks noChangeAspect="1" noChangeArrowheads="1"/>
          </p:cNvPicPr>
          <p:nvPr/>
        </p:nvPicPr>
        <p:blipFill>
          <a:blip r:embed="rId8" cstate="print"/>
          <a:srcRect/>
          <a:stretch>
            <a:fillRect/>
          </a:stretch>
        </p:blipFill>
        <p:spPr bwMode="auto">
          <a:xfrm>
            <a:off x="7235825" y="1380014"/>
            <a:ext cx="1096963" cy="1268413"/>
          </a:xfrm>
          <a:prstGeom prst="rect">
            <a:avLst/>
          </a:prstGeom>
          <a:noFill/>
        </p:spPr>
      </p:pic>
      <p:pic>
        <p:nvPicPr>
          <p:cNvPr id="145411" name="Picture 3" descr="D:\Tasks\2017-01-18 毕业论文-答辩\素材\quality.png"/>
          <p:cNvPicPr>
            <a:picLocks noChangeAspect="1" noChangeArrowheads="1"/>
          </p:cNvPicPr>
          <p:nvPr/>
        </p:nvPicPr>
        <p:blipFill>
          <a:blip r:embed="rId9" cstate="print"/>
          <a:srcRect/>
          <a:stretch>
            <a:fillRect/>
          </a:stretch>
        </p:blipFill>
        <p:spPr bwMode="auto">
          <a:xfrm>
            <a:off x="0" y="3634153"/>
            <a:ext cx="1333500" cy="842597"/>
          </a:xfrm>
          <a:prstGeom prst="rect">
            <a:avLst/>
          </a:prstGeom>
          <a:noFill/>
        </p:spPr>
      </p:pic>
      <p:sp>
        <p:nvSpPr>
          <p:cNvPr id="44" name="内容占位符 2"/>
          <p:cNvSpPr txBox="1">
            <a:spLocks/>
          </p:cNvSpPr>
          <p:nvPr/>
        </p:nvSpPr>
        <p:spPr>
          <a:xfrm>
            <a:off x="1721104" y="2958593"/>
            <a:ext cx="5644896"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lgn="ctr">
              <a:buClr>
                <a:schemeClr val="hlink"/>
              </a:buClr>
              <a:buNone/>
              <a:defRPr/>
            </a:pPr>
            <a:r>
              <a:rPr lang="zh-CN" altLang="en-US" b="1" dirty="0" smtClean="0">
                <a:solidFill>
                  <a:srgbClr val="1B4171"/>
                </a:solidFill>
                <a:latin typeface="华文细黑" pitchFamily="2" charset="-122"/>
                <a:ea typeface="华文细黑" pitchFamily="2" charset="-122"/>
              </a:rPr>
              <a:t>感知数据中缺失值的在线估计问题</a:t>
            </a:r>
          </a:p>
        </p:txBody>
      </p:sp>
      <p:sp>
        <p:nvSpPr>
          <p:cNvPr id="14541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5" name="组合 54"/>
          <p:cNvGrpSpPr/>
          <p:nvPr/>
        </p:nvGrpSpPr>
        <p:grpSpPr>
          <a:xfrm>
            <a:off x="2576195" y="3543300"/>
            <a:ext cx="3934714" cy="531813"/>
            <a:chOff x="2853436" y="3543300"/>
            <a:chExt cx="3934714" cy="531813"/>
          </a:xfrm>
        </p:grpSpPr>
        <p:sp>
          <p:nvSpPr>
            <p:cNvPr id="45" name="内容占位符 2"/>
            <p:cNvSpPr txBox="1">
              <a:spLocks/>
            </p:cNvSpPr>
            <p:nvPr/>
          </p:nvSpPr>
          <p:spPr>
            <a:xfrm>
              <a:off x="2853436" y="3561081"/>
              <a:ext cx="2785364"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b="1" dirty="0" smtClean="0">
                  <a:solidFill>
                    <a:srgbClr val="C92927"/>
                  </a:solidFill>
                  <a:latin typeface="华文细黑" pitchFamily="2" charset="-122"/>
                  <a:ea typeface="华文细黑" pitchFamily="2" charset="-122"/>
                </a:rPr>
                <a:t>最大化信息增益</a:t>
              </a:r>
            </a:p>
          </p:txBody>
        </p:sp>
        <p:graphicFrame>
          <p:nvGraphicFramePr>
            <p:cNvPr id="145412" name="Object 4"/>
            <p:cNvGraphicFramePr>
              <a:graphicFrameLocks noChangeAspect="1"/>
            </p:cNvGraphicFramePr>
            <p:nvPr/>
          </p:nvGraphicFramePr>
          <p:xfrm>
            <a:off x="5524500" y="3543300"/>
            <a:ext cx="1263650" cy="531813"/>
          </p:xfrm>
          <a:graphic>
            <a:graphicData uri="http://schemas.openxmlformats.org/presentationml/2006/ole">
              <p:oleObj spid="_x0000_s145412" name="Equation" r:id="rId10" imgW="622080" imgH="266400" progId="Equation.DSMT4">
                <p:embed/>
              </p:oleObj>
            </a:graphicData>
          </a:graphic>
        </p:graphicFrame>
      </p:grpSp>
      <p:sp>
        <p:nvSpPr>
          <p:cNvPr id="14541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圆角矩形标注 24"/>
          <p:cNvSpPr>
            <a:spLocks noChangeArrowheads="1"/>
          </p:cNvSpPr>
          <p:nvPr/>
        </p:nvSpPr>
        <p:spPr bwMode="auto">
          <a:xfrm>
            <a:off x="152400" y="3943351"/>
            <a:ext cx="2647974" cy="847724"/>
          </a:xfrm>
          <a:prstGeom prst="wedgeRoundRectCallout">
            <a:avLst>
              <a:gd name="adj1" fmla="val 41084"/>
              <a:gd name="adj2" fmla="val -76463"/>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时空自相关、属性相关和历史相关</a:t>
            </a:r>
            <a:endParaRPr lang="zh-CN" altLang="en-US" sz="2000" dirty="0">
              <a:solidFill>
                <a:schemeClr val="bg1"/>
              </a:solidFill>
              <a:latin typeface="华文细黑" pitchFamily="2" charset="-122"/>
              <a:ea typeface="华文细黑" pitchFamily="2" charset="-122"/>
            </a:endParaRPr>
          </a:p>
        </p:txBody>
      </p:sp>
      <p:sp>
        <p:nvSpPr>
          <p:cNvPr id="48" name="圆角矩形标注 24"/>
          <p:cNvSpPr>
            <a:spLocks noChangeArrowheads="1"/>
          </p:cNvSpPr>
          <p:nvPr/>
        </p:nvSpPr>
        <p:spPr bwMode="auto">
          <a:xfrm>
            <a:off x="6381750" y="4025535"/>
            <a:ext cx="2581275" cy="679815"/>
          </a:xfrm>
          <a:prstGeom prst="wedgeRoundRectCallout">
            <a:avLst>
              <a:gd name="adj1" fmla="val -42465"/>
              <a:gd name="adj2" fmla="val -79821"/>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时空数据质量和特征</a:t>
            </a:r>
            <a:endParaRPr lang="en-US" altLang="zh-CN" sz="2000" dirty="0" smtClean="0">
              <a:solidFill>
                <a:schemeClr val="bg1"/>
              </a:solidFill>
              <a:latin typeface="华文细黑" pitchFamily="2" charset="-122"/>
              <a:ea typeface="华文细黑" pitchFamily="2" charset="-122"/>
            </a:endParaRPr>
          </a:p>
        </p:txBody>
      </p:sp>
      <p:sp>
        <p:nvSpPr>
          <p:cNvPr id="32" name="灯片编号占位符 31"/>
          <p:cNvSpPr>
            <a:spLocks noGrp="1"/>
          </p:cNvSpPr>
          <p:nvPr>
            <p:ph type="sldNum" sz="quarter" idx="10"/>
          </p:nvPr>
        </p:nvSpPr>
        <p:spPr/>
        <p:txBody>
          <a:bodyPr/>
          <a:lstStyle/>
          <a:p>
            <a:pPr>
              <a:defRPr/>
            </a:pPr>
            <a:fld id="{EB4E7424-DEF9-4E7B-8F5A-44C973303550}" type="slidenum">
              <a:rPr lang="zh-CN" altLang="en-US" smtClean="0"/>
              <a:pPr>
                <a:defRPr/>
              </a:pPr>
              <a:t>11</a:t>
            </a:fld>
            <a:r>
              <a:rPr lang="en-US" smtClean="0"/>
              <a:t> / 26</a:t>
            </a:r>
            <a:endParaRPr lang="en-US" dirty="0"/>
          </a:p>
        </p:txBody>
      </p:sp>
      <p:pic>
        <p:nvPicPr>
          <p:cNvPr id="3" name="Picture 6" descr="D:\Tasks\2017-01-18 毕业论文-答辩\rscs\series.png"/>
          <p:cNvPicPr>
            <a:picLocks noChangeAspect="1" noChangeArrowheads="1"/>
          </p:cNvPicPr>
          <p:nvPr/>
        </p:nvPicPr>
        <p:blipFill>
          <a:blip r:embed="rId11" cstate="print"/>
          <a:srcRect/>
          <a:stretch>
            <a:fillRect/>
          </a:stretch>
        </p:blipFill>
        <p:spPr bwMode="auto">
          <a:xfrm>
            <a:off x="3724274" y="4257674"/>
            <a:ext cx="2145979" cy="2552701"/>
          </a:xfrm>
          <a:prstGeom prst="rect">
            <a:avLst/>
          </a:prstGeom>
          <a:noFill/>
        </p:spPr>
      </p:pic>
    </p:spTree>
  </p:cSld>
  <p:clrMapOvr>
    <a:masterClrMapping/>
  </p:clrMapOvr>
  <p:transition advTm="5284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410"/>
                                        </p:tgtEl>
                                        <p:attrNameLst>
                                          <p:attrName>style.visibility</p:attrName>
                                        </p:attrNameLst>
                                      </p:cBhvr>
                                      <p:to>
                                        <p:strVal val="visible"/>
                                      </p:to>
                                    </p:set>
                                    <p:animEffect transition="in" filter="fade">
                                      <p:cBhvr>
                                        <p:cTn id="27" dur="1000"/>
                                        <p:tgtEl>
                                          <p:spTgt spid="1454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animBg="1"/>
      <p:bldP spid="44" grpId="0"/>
      <p:bldP spid="41"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256400" y="458788"/>
            <a:ext cx="7391400" cy="488950"/>
          </a:xfrm>
        </p:spPr>
        <p:txBody>
          <a:bodyPr/>
          <a:lstStyle/>
          <a:p>
            <a:r>
              <a:rPr lang="en-US" altLang="zh-CN" sz="3600" dirty="0" smtClean="0">
                <a:latin typeface="Century Gothic" pitchFamily="34" charset="0"/>
                <a:ea typeface="黑体" pitchFamily="49" charset="-122"/>
              </a:rPr>
              <a:t>GMVI</a:t>
            </a:r>
            <a:r>
              <a:rPr lang="zh-CN" altLang="en-US" sz="3600" dirty="0" smtClean="0">
                <a:latin typeface="Century Gothic" pitchFamily="34" charset="0"/>
                <a:ea typeface="黑体" pitchFamily="49" charset="-122"/>
              </a:rPr>
              <a:t>框架</a:t>
            </a:r>
            <a:endParaRPr lang="zh-CN" altLang="zh-CN" sz="3600" dirty="0" smtClean="0">
              <a:latin typeface="Century Gothic" pitchFamily="34" charset="0"/>
              <a:ea typeface="宋体" pitchFamily="2" charset="-122"/>
            </a:endParaRPr>
          </a:p>
        </p:txBody>
      </p:sp>
      <p:pic>
        <p:nvPicPr>
          <p:cNvPr id="19460"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内容占位符 2"/>
          <p:cNvSpPr txBox="1">
            <a:spLocks/>
          </p:cNvSpPr>
          <p:nvPr/>
        </p:nvSpPr>
        <p:spPr bwMode="auto">
          <a:xfrm>
            <a:off x="5624431" y="1320850"/>
            <a:ext cx="3271920" cy="4679950"/>
          </a:xfrm>
          <a:prstGeom prst="rect">
            <a:avLst/>
          </a:prstGeom>
          <a:noFill/>
          <a:ln w="9525">
            <a:noFill/>
            <a:miter lim="800000"/>
            <a:headEnd/>
            <a:tailEnd/>
          </a:ln>
        </p:spPr>
        <p:txBody>
          <a:bodyPr/>
          <a:lstStyle/>
          <a:p>
            <a:pPr marL="342900" indent="-342900" eaLnBrk="0" hangingPunct="0">
              <a:spcBef>
                <a:spcPct val="20000"/>
              </a:spcBef>
              <a:buClr>
                <a:schemeClr val="hlink"/>
              </a:buClr>
              <a:buFont typeface="Wingdings" pitchFamily="2" charset="2"/>
              <a:buChar char="v"/>
            </a:pPr>
            <a:r>
              <a:rPr lang="zh-CN" altLang="en-US" sz="2800" kern="0" dirty="0" smtClean="0">
                <a:solidFill>
                  <a:srgbClr val="1B4171"/>
                </a:solidFill>
                <a:latin typeface="华文黑体" pitchFamily="2" charset="-122"/>
                <a:ea typeface="华文黑体" pitchFamily="2" charset="-122"/>
                <a:cs typeface="华文黑体" pitchFamily="2" charset="-122"/>
              </a:rPr>
              <a:t>估计步骤</a:t>
            </a:r>
            <a:endParaRPr lang="en-US" altLang="zh-CN" sz="2800" kern="0" dirty="0" smtClean="0">
              <a:solidFill>
                <a:srgbClr val="1B4171"/>
              </a:solidFill>
              <a:latin typeface="华文黑体" pitchFamily="2" charset="-122"/>
              <a:ea typeface="华文黑体" pitchFamily="2" charset="-122"/>
              <a:cs typeface="华文黑体"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latin typeface="Century Gothic" pitchFamily="34" charset="0"/>
                <a:ea typeface="华文细黑" pitchFamily="2" charset="-122"/>
              </a:rPr>
              <a:t>计算时空数据质量和特征</a:t>
            </a:r>
            <a:endParaRPr lang="en-US" altLang="zh-CN" sz="2200" dirty="0">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a:latin typeface="Century Gothic" pitchFamily="34" charset="0"/>
                <a:ea typeface="华文细黑" pitchFamily="2" charset="-122"/>
              </a:rPr>
              <a:t>选择预测值初始化缺失值</a:t>
            </a:r>
            <a:endParaRPr lang="en-US" altLang="zh-CN" sz="2200" dirty="0">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a:latin typeface="Century Gothic" pitchFamily="34" charset="0"/>
                <a:ea typeface="华文细黑" pitchFamily="2" charset="-122"/>
              </a:rPr>
              <a:t>按求得的</a:t>
            </a:r>
            <a:r>
              <a:rPr lang="zh-CN" altLang="en-US" sz="2200" dirty="0" smtClean="0">
                <a:latin typeface="Century Gothic" pitchFamily="34" charset="0"/>
                <a:ea typeface="华文细黑" pitchFamily="2" charset="-122"/>
              </a:rPr>
              <a:t>数据质量和特征顺序</a:t>
            </a:r>
            <a:r>
              <a:rPr lang="zh-CN" altLang="en-US" sz="2200" dirty="0">
                <a:latin typeface="Century Gothic" pitchFamily="34" charset="0"/>
                <a:ea typeface="华文细黑" pitchFamily="2" charset="-122"/>
              </a:rPr>
              <a:t>地交替执行</a:t>
            </a:r>
            <a:r>
              <a:rPr lang="en-US" altLang="zh-CN" sz="2200" dirty="0">
                <a:latin typeface="Century Gothic" pitchFamily="34" charset="0"/>
                <a:ea typeface="华文细黑" pitchFamily="2" charset="-122"/>
              </a:rPr>
              <a:t>SEM</a:t>
            </a:r>
            <a:r>
              <a:rPr lang="zh-CN" altLang="en-US" sz="2200" dirty="0">
                <a:latin typeface="Century Gothic" pitchFamily="34" charset="0"/>
                <a:ea typeface="华文细黑" pitchFamily="2" charset="-122"/>
              </a:rPr>
              <a:t>过程和</a:t>
            </a:r>
            <a:r>
              <a:rPr lang="en-US" altLang="zh-CN" sz="2200" dirty="0">
                <a:latin typeface="Century Gothic" pitchFamily="34" charset="0"/>
                <a:ea typeface="华文细黑" pitchFamily="2" charset="-122"/>
              </a:rPr>
              <a:t>TEM</a:t>
            </a:r>
            <a:r>
              <a:rPr lang="zh-CN" altLang="en-US" sz="2200" dirty="0">
                <a:latin typeface="Century Gothic" pitchFamily="34" charset="0"/>
                <a:ea typeface="华文细黑" pitchFamily="2" charset="-122"/>
              </a:rPr>
              <a:t>过程</a:t>
            </a:r>
            <a:endParaRPr lang="en-US" altLang="zh-CN" sz="2200" dirty="0">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a:latin typeface="Century Gothic" pitchFamily="34" charset="0"/>
                <a:ea typeface="华文细黑" pitchFamily="2" charset="-122"/>
              </a:rPr>
              <a:t>融合估计结果</a:t>
            </a:r>
            <a:endParaRPr lang="en-US" altLang="zh-CN" sz="2200" dirty="0">
              <a:latin typeface="Century Gothic" pitchFamily="34" charset="0"/>
              <a:ea typeface="华文细黑" pitchFamily="2" charset="-122"/>
            </a:endParaRPr>
          </a:p>
          <a:p>
            <a:pPr marL="342900" indent="-342900" eaLnBrk="0" hangingPunct="0">
              <a:spcBef>
                <a:spcPct val="20000"/>
              </a:spcBef>
              <a:buClr>
                <a:schemeClr val="hlink"/>
              </a:buClr>
              <a:buFont typeface="Wingdings" pitchFamily="2" charset="2"/>
              <a:buChar char="v"/>
            </a:pPr>
            <a:r>
              <a:rPr lang="zh-CN" altLang="en-US" sz="2800" kern="0" dirty="0" smtClean="0">
                <a:solidFill>
                  <a:srgbClr val="1B4171"/>
                </a:solidFill>
                <a:latin typeface="华文黑体" pitchFamily="2" charset="-122"/>
                <a:ea typeface="华文黑体" pitchFamily="2" charset="-122"/>
                <a:cs typeface="华文黑体" pitchFamily="2" charset="-122"/>
              </a:rPr>
              <a:t>回溯更新</a:t>
            </a:r>
            <a:endParaRPr lang="en-US" altLang="zh-CN" sz="2800" kern="0" dirty="0" smtClean="0">
              <a:solidFill>
                <a:srgbClr val="1B4171"/>
              </a:solidFill>
              <a:latin typeface="华文黑体" pitchFamily="2" charset="-122"/>
              <a:ea typeface="华文黑体" pitchFamily="2" charset="-122"/>
              <a:cs typeface="华文黑体"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latin typeface="Century Gothic" pitchFamily="34" charset="0"/>
                <a:ea typeface="华文细黑" pitchFamily="2" charset="-122"/>
              </a:rPr>
              <a:t>选择最大化似然增益的候选值</a:t>
            </a:r>
            <a:endParaRPr lang="en-US" altLang="zh-CN" sz="2200" dirty="0" smtClean="0">
              <a:latin typeface="Century Gothic" pitchFamily="34" charset="0"/>
              <a:ea typeface="华文细黑" pitchFamily="2" charset="-122"/>
            </a:endParaRPr>
          </a:p>
          <a:p>
            <a:pPr marL="342900" indent="-342900" eaLnBrk="0" hangingPunct="0">
              <a:spcBef>
                <a:spcPct val="20000"/>
              </a:spcBef>
              <a:buClr>
                <a:schemeClr val="hlink"/>
              </a:buClr>
            </a:pPr>
            <a:endParaRPr lang="en-US" altLang="zh-CN" sz="2800" b="1" kern="0" dirty="0" smtClean="0">
              <a:solidFill>
                <a:srgbClr val="1B4171"/>
              </a:solidFill>
              <a:latin typeface="Century Gothic" pitchFamily="34" charset="0"/>
              <a:ea typeface="华文细黑" pitchFamily="2" charset="-122"/>
            </a:endParaRPr>
          </a:p>
          <a:p>
            <a:pPr marL="639763" lvl="1" indent="-273050" eaLnBrk="0" hangingPunct="0">
              <a:lnSpc>
                <a:spcPct val="90000"/>
              </a:lnSpc>
              <a:spcBef>
                <a:spcPts val="550"/>
              </a:spcBef>
              <a:buClr>
                <a:schemeClr val="accent1"/>
              </a:buClr>
              <a:buSzPct val="70000"/>
              <a:defRPr/>
            </a:pPr>
            <a:endParaRPr lang="en-US" altLang="en-US" dirty="0">
              <a:latin typeface="Century Gothic" pitchFamily="34" charset="0"/>
              <a:ea typeface="华文细黑" pitchFamily="2" charset="-122"/>
            </a:endParaRPr>
          </a:p>
        </p:txBody>
      </p:sp>
      <p:sp>
        <p:nvSpPr>
          <p:cNvPr id="7" name="灯片编号占位符 6"/>
          <p:cNvSpPr>
            <a:spLocks noGrp="1"/>
          </p:cNvSpPr>
          <p:nvPr>
            <p:ph type="sldNum" sz="quarter" idx="10"/>
          </p:nvPr>
        </p:nvSpPr>
        <p:spPr/>
        <p:txBody>
          <a:bodyPr/>
          <a:lstStyle/>
          <a:p>
            <a:pPr>
              <a:defRPr/>
            </a:pPr>
            <a:fld id="{EB4E7424-DEF9-4E7B-8F5A-44C973303550}" type="slidenum">
              <a:rPr lang="zh-CN" altLang="en-US" smtClean="0"/>
              <a:pPr>
                <a:defRPr/>
              </a:pPr>
              <a:t>12</a:t>
            </a:fld>
            <a:r>
              <a:rPr lang="en-US" smtClean="0"/>
              <a:t> / 26</a:t>
            </a:r>
            <a:endParaRPr lang="en-US" dirty="0"/>
          </a:p>
        </p:txBody>
      </p:sp>
      <p:pic>
        <p:nvPicPr>
          <p:cNvPr id="94210" name="Picture 2" descr="C:\Users\Mortaldy\Pictures\图片3.png"/>
          <p:cNvPicPr>
            <a:picLocks noChangeAspect="1" noChangeArrowheads="1"/>
          </p:cNvPicPr>
          <p:nvPr/>
        </p:nvPicPr>
        <p:blipFill>
          <a:blip r:embed="rId4" cstate="print"/>
          <a:srcRect/>
          <a:stretch>
            <a:fillRect/>
          </a:stretch>
        </p:blipFill>
        <p:spPr bwMode="auto">
          <a:xfrm>
            <a:off x="114303" y="1546683"/>
            <a:ext cx="5486400" cy="4273550"/>
          </a:xfrm>
          <a:prstGeom prst="rect">
            <a:avLst/>
          </a:prstGeom>
          <a:noFill/>
        </p:spPr>
      </p:pic>
    </p:spTree>
  </p:cSld>
  <p:clrMapOvr>
    <a:masterClrMapping/>
  </p:clrMapOvr>
  <p:transition advTm="61527">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 name="矩形 76"/>
          <p:cNvSpPr/>
          <p:nvPr/>
        </p:nvSpPr>
        <p:spPr>
          <a:xfrm>
            <a:off x="385199" y="3613172"/>
            <a:ext cx="5853675" cy="1083374"/>
          </a:xfrm>
          <a:prstGeom prst="rect">
            <a:avLst/>
          </a:prstGeom>
        </p:spPr>
        <p:txBody>
          <a:bodyPr wrap="square">
            <a:spAutoFit/>
          </a:bodyPr>
          <a:lstStyle/>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solidFill>
                  <a:srgbClr val="000000"/>
                </a:solidFill>
                <a:latin typeface="Century Gothic" pitchFamily="34" charset="0"/>
                <a:ea typeface="华文细黑" pitchFamily="2" charset="-122"/>
              </a:rPr>
              <a:t>在线计算判断时间序列的平稳性，       ？</a:t>
            </a:r>
            <a:endParaRPr lang="en-US" altLang="zh-CN" sz="2200" dirty="0" smtClean="0">
              <a:solidFill>
                <a:srgbClr val="000000"/>
              </a:solidFill>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solidFill>
                  <a:srgbClr val="000000"/>
                </a:solidFill>
                <a:latin typeface="Century Gothic" pitchFamily="34" charset="0"/>
                <a:ea typeface="华文细黑" pitchFamily="2" charset="-122"/>
              </a:rPr>
              <a:t>在线判断空间快照上的属性是否为平稳分布的？</a:t>
            </a:r>
            <a:endParaRPr lang="en-US" altLang="zh-CN" sz="2200" dirty="0" smtClean="0">
              <a:solidFill>
                <a:srgbClr val="000000"/>
              </a:solidFill>
              <a:latin typeface="Century Gothic" pitchFamily="34" charset="0"/>
              <a:ea typeface="华文细黑" pitchFamily="2" charset="-122"/>
            </a:endParaRPr>
          </a:p>
        </p:txBody>
      </p:sp>
      <p:sp>
        <p:nvSpPr>
          <p:cNvPr id="19458"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时空数据质量与特征</a:t>
            </a:r>
            <a:endParaRPr lang="zh-CN" altLang="zh-CN" sz="3600" dirty="0" smtClean="0">
              <a:ea typeface="宋体" pitchFamily="2" charset="-122"/>
            </a:endParaRPr>
          </a:p>
        </p:txBody>
      </p:sp>
      <p:pic>
        <p:nvPicPr>
          <p:cNvPr id="19460" name="Picture 6" descr="photo_mark"/>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6"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7"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31" name="内容占位符 2"/>
          <p:cNvSpPr>
            <a:spLocks noGrp="1"/>
          </p:cNvSpPr>
          <p:nvPr>
            <p:ph idx="4294967295"/>
          </p:nvPr>
        </p:nvSpPr>
        <p:spPr>
          <a:xfrm>
            <a:off x="385200" y="1476375"/>
            <a:ext cx="8153400" cy="485776"/>
          </a:xfrm>
        </p:spPr>
        <p:txBody>
          <a:bodyPr/>
          <a:lstStyle/>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边界模型</a:t>
            </a:r>
            <a:r>
              <a:rPr lang="zh-CN" altLang="en-US" sz="2400" dirty="0" smtClean="0">
                <a:solidFill>
                  <a:srgbClr val="1B4171"/>
                </a:solidFill>
                <a:latin typeface="华文黑体" pitchFamily="2" charset="-122"/>
                <a:ea typeface="华文黑体" pitchFamily="2" charset="-122"/>
                <a:cs typeface="华文黑体" pitchFamily="2" charset="-122"/>
              </a:rPr>
              <a:t>	</a:t>
            </a: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endParaRPr lang="en-US" altLang="zh-CN" sz="2400" dirty="0" smtClean="0">
              <a:latin typeface="华文细黑" pitchFamily="2" charset="-122"/>
              <a:ea typeface="华文细黑" pitchFamily="2" charset="-122"/>
            </a:endParaRP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p>
        </p:txBody>
      </p:sp>
      <p:sp>
        <p:nvSpPr>
          <p:cNvPr id="9728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72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a:p>
        </p:txBody>
      </p:sp>
      <p:sp>
        <p:nvSpPr>
          <p:cNvPr id="972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7" name="圆角矩形标注 56"/>
          <p:cNvSpPr>
            <a:spLocks noChangeArrowheads="1"/>
          </p:cNvSpPr>
          <p:nvPr/>
        </p:nvSpPr>
        <p:spPr bwMode="auto">
          <a:xfrm>
            <a:off x="5181616" y="1495425"/>
            <a:ext cx="3219434" cy="666767"/>
          </a:xfrm>
          <a:prstGeom prst="wedgeRoundRectCallout">
            <a:avLst>
              <a:gd name="adj1" fmla="val -39693"/>
              <a:gd name="adj2" fmla="val 6574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defRPr/>
            </a:pPr>
            <a:r>
              <a:rPr lang="en-US" altLang="zh-CN" sz="1800" dirty="0" smtClean="0">
                <a:solidFill>
                  <a:schemeClr val="bg1"/>
                </a:solidFill>
                <a:latin typeface="华文细黑" pitchFamily="2" charset="-122"/>
                <a:ea typeface="华文细黑" pitchFamily="2" charset="-122"/>
              </a:rPr>
              <a:t>Logistic</a:t>
            </a:r>
            <a:r>
              <a:rPr lang="zh-CN" altLang="zh-CN" sz="1800" dirty="0" smtClean="0">
                <a:solidFill>
                  <a:schemeClr val="bg1"/>
                </a:solidFill>
                <a:latin typeface="华文细黑" pitchFamily="2" charset="-122"/>
                <a:ea typeface="华文细黑" pitchFamily="2" charset="-122"/>
              </a:rPr>
              <a:t>回归</a:t>
            </a:r>
            <a:r>
              <a:rPr lang="zh-CN" altLang="en-US" sz="1800" dirty="0" smtClean="0">
                <a:solidFill>
                  <a:schemeClr val="bg1"/>
                </a:solidFill>
                <a:latin typeface="华文细黑" pitchFamily="2" charset="-122"/>
                <a:ea typeface="华文细黑" pitchFamily="2" charset="-122"/>
              </a:rPr>
              <a:t>，只需学习一次</a:t>
            </a:r>
            <a:endParaRPr lang="zh-CN" altLang="en-US" sz="1800" dirty="0">
              <a:solidFill>
                <a:schemeClr val="bg1"/>
              </a:solidFill>
              <a:latin typeface="华文细黑" pitchFamily="2" charset="-122"/>
              <a:ea typeface="华文细黑" pitchFamily="2" charset="-122"/>
            </a:endParaRPr>
          </a:p>
        </p:txBody>
      </p:sp>
      <p:sp>
        <p:nvSpPr>
          <p:cNvPr id="9731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7309" name="Object 29"/>
          <p:cNvGraphicFramePr>
            <a:graphicFrameLocks noChangeAspect="1"/>
          </p:cNvGraphicFramePr>
          <p:nvPr/>
        </p:nvGraphicFramePr>
        <p:xfrm>
          <a:off x="3867150" y="2324100"/>
          <a:ext cx="3144838" cy="366713"/>
        </p:xfrm>
        <a:graphic>
          <a:graphicData uri="http://schemas.openxmlformats.org/presentationml/2006/ole">
            <p:oleObj spid="_x0000_s97309" name="Equation" r:id="rId5" imgW="1955800" imgH="228600" progId="Equation.DSMT4">
              <p:embed/>
            </p:oleObj>
          </a:graphicData>
        </a:graphic>
      </p:graphicFrame>
      <p:sp>
        <p:nvSpPr>
          <p:cNvPr id="97312" name="Rectangle 3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5" name="组合 64"/>
          <p:cNvGrpSpPr/>
          <p:nvPr/>
        </p:nvGrpSpPr>
        <p:grpSpPr>
          <a:xfrm>
            <a:off x="1134769" y="1980565"/>
            <a:ext cx="2088001" cy="1005225"/>
            <a:chOff x="1134769" y="1980565"/>
            <a:chExt cx="2088001" cy="1005225"/>
          </a:xfrm>
        </p:grpSpPr>
        <p:sp>
          <p:nvSpPr>
            <p:cNvPr id="61" name="TextBox 60"/>
            <p:cNvSpPr txBox="1"/>
            <p:nvPr/>
          </p:nvSpPr>
          <p:spPr>
            <a:xfrm>
              <a:off x="1134769" y="1980565"/>
              <a:ext cx="2088000" cy="461665"/>
            </a:xfrm>
            <a:prstGeom prst="rect">
              <a:avLst/>
            </a:prstGeom>
            <a:solidFill>
              <a:srgbClr val="307AA7"/>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时序缺失模式</a:t>
              </a:r>
              <a:endParaRPr lang="zh-CN" altLang="en-US" dirty="0">
                <a:solidFill>
                  <a:schemeClr val="bg1"/>
                </a:solidFill>
                <a:latin typeface="华文细黑" pitchFamily="2" charset="-122"/>
                <a:ea typeface="华文细黑" pitchFamily="2" charset="-122"/>
              </a:endParaRPr>
            </a:p>
          </p:txBody>
        </p:sp>
        <p:sp>
          <p:nvSpPr>
            <p:cNvPr id="62" name="TextBox 61"/>
            <p:cNvSpPr txBox="1"/>
            <p:nvPr/>
          </p:nvSpPr>
          <p:spPr>
            <a:xfrm>
              <a:off x="1134770" y="2524125"/>
              <a:ext cx="2088000" cy="461665"/>
            </a:xfrm>
            <a:prstGeom prst="rect">
              <a:avLst/>
            </a:prstGeom>
            <a:solidFill>
              <a:srgbClr val="2F9346"/>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快照缺失模式</a:t>
              </a:r>
              <a:endParaRPr lang="zh-CN" altLang="en-US" dirty="0">
                <a:solidFill>
                  <a:schemeClr val="bg1"/>
                </a:solidFill>
                <a:latin typeface="华文细黑" pitchFamily="2" charset="-122"/>
                <a:ea typeface="华文细黑" pitchFamily="2" charset="-122"/>
              </a:endParaRPr>
            </a:p>
          </p:txBody>
        </p:sp>
      </p:grpSp>
      <p:sp>
        <p:nvSpPr>
          <p:cNvPr id="64" name="右箭头 63"/>
          <p:cNvSpPr/>
          <p:nvPr/>
        </p:nvSpPr>
        <p:spPr>
          <a:xfrm>
            <a:off x="3469006" y="2057400"/>
            <a:ext cx="255269" cy="866775"/>
          </a:xfrm>
          <a:prstGeom prst="rightArrow">
            <a:avLst/>
          </a:prstGeom>
          <a:solidFill>
            <a:srgbClr val="6C4888"/>
          </a:solidFill>
          <a:ln>
            <a:solidFill>
              <a:srgbClr val="6C488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5" name="灯片编号占位符 44"/>
          <p:cNvSpPr>
            <a:spLocks noGrp="1"/>
          </p:cNvSpPr>
          <p:nvPr>
            <p:ph type="sldNum" sz="quarter" idx="10"/>
          </p:nvPr>
        </p:nvSpPr>
        <p:spPr/>
        <p:txBody>
          <a:bodyPr/>
          <a:lstStyle/>
          <a:p>
            <a:pPr>
              <a:defRPr/>
            </a:pPr>
            <a:fld id="{EB4E7424-DEF9-4E7B-8F5A-44C973303550}" type="slidenum">
              <a:rPr lang="zh-CN" altLang="en-US" smtClean="0"/>
              <a:pPr>
                <a:defRPr/>
              </a:pPr>
              <a:t>13</a:t>
            </a:fld>
            <a:r>
              <a:rPr lang="en-US" smtClean="0"/>
              <a:t> / 26</a:t>
            </a:r>
            <a:endParaRPr lang="en-US" dirty="0"/>
          </a:p>
        </p:txBody>
      </p:sp>
      <p:grpSp>
        <p:nvGrpSpPr>
          <p:cNvPr id="46" name="组合 45"/>
          <p:cNvGrpSpPr/>
          <p:nvPr/>
        </p:nvGrpSpPr>
        <p:grpSpPr>
          <a:xfrm>
            <a:off x="5457825" y="4972048"/>
            <a:ext cx="3162299" cy="990601"/>
            <a:chOff x="5048250" y="2152648"/>
            <a:chExt cx="3162299" cy="990601"/>
          </a:xfrm>
        </p:grpSpPr>
        <p:sp>
          <p:nvSpPr>
            <p:cNvPr id="49" name="圆角矩形标注 48"/>
            <p:cNvSpPr>
              <a:spLocks noChangeArrowheads="1"/>
            </p:cNvSpPr>
            <p:nvPr/>
          </p:nvSpPr>
          <p:spPr bwMode="auto">
            <a:xfrm>
              <a:off x="5048250" y="2152648"/>
              <a:ext cx="3162299" cy="990601"/>
            </a:xfrm>
            <a:prstGeom prst="wedgeRoundRectCallout">
              <a:avLst>
                <a:gd name="adj1" fmla="val -60778"/>
                <a:gd name="adj2" fmla="val 5166"/>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defRPr/>
              </a:pPr>
              <a:endParaRPr lang="zh-CN" altLang="en-US" sz="1800" dirty="0">
                <a:solidFill>
                  <a:schemeClr val="bg1"/>
                </a:solidFill>
                <a:latin typeface="华文细黑" pitchFamily="2" charset="-122"/>
                <a:ea typeface="华文细黑" pitchFamily="2" charset="-122"/>
              </a:endParaRPr>
            </a:p>
          </p:txBody>
        </p:sp>
        <p:graphicFrame>
          <p:nvGraphicFramePr>
            <p:cNvPr id="51" name="Object 16"/>
            <p:cNvGraphicFramePr>
              <a:graphicFrameLocks noChangeAspect="1"/>
            </p:cNvGraphicFramePr>
            <p:nvPr/>
          </p:nvGraphicFramePr>
          <p:xfrm>
            <a:off x="5143500" y="2305050"/>
            <a:ext cx="2947988" cy="366713"/>
          </p:xfrm>
          <a:graphic>
            <a:graphicData uri="http://schemas.openxmlformats.org/presentationml/2006/ole">
              <p:oleObj spid="_x0000_s97315" name="Equation" r:id="rId6" imgW="2070000" imgH="253800" progId="Equation.DSMT4">
                <p:embed/>
              </p:oleObj>
            </a:graphicData>
          </a:graphic>
        </p:graphicFrame>
        <p:graphicFrame>
          <p:nvGraphicFramePr>
            <p:cNvPr id="52" name="Object 18"/>
            <p:cNvGraphicFramePr>
              <a:graphicFrameLocks noChangeAspect="1"/>
            </p:cNvGraphicFramePr>
            <p:nvPr/>
          </p:nvGraphicFramePr>
          <p:xfrm>
            <a:off x="5153025" y="2676525"/>
            <a:ext cx="2062163" cy="403225"/>
          </p:xfrm>
          <a:graphic>
            <a:graphicData uri="http://schemas.openxmlformats.org/presentationml/2006/ole">
              <p:oleObj spid="_x0000_s97316" name="Equation" r:id="rId7" imgW="1409400" imgH="279360" progId="Equation.DSMT4">
                <p:embed/>
              </p:oleObj>
            </a:graphicData>
          </a:graphic>
        </p:graphicFrame>
      </p:grpSp>
      <p:grpSp>
        <p:nvGrpSpPr>
          <p:cNvPr id="53" name="组合 52"/>
          <p:cNvGrpSpPr/>
          <p:nvPr/>
        </p:nvGrpSpPr>
        <p:grpSpPr>
          <a:xfrm>
            <a:off x="6124576" y="3219450"/>
            <a:ext cx="2733674" cy="895351"/>
            <a:chOff x="4543426" y="3381375"/>
            <a:chExt cx="2733674" cy="895351"/>
          </a:xfrm>
        </p:grpSpPr>
        <p:sp>
          <p:nvSpPr>
            <p:cNvPr id="54" name="圆角矩形标注 53"/>
            <p:cNvSpPr>
              <a:spLocks noChangeArrowheads="1"/>
            </p:cNvSpPr>
            <p:nvPr/>
          </p:nvSpPr>
          <p:spPr bwMode="auto">
            <a:xfrm>
              <a:off x="4543426" y="3381375"/>
              <a:ext cx="2733674" cy="895351"/>
            </a:xfrm>
            <a:prstGeom prst="wedgeRoundRectCallout">
              <a:avLst>
                <a:gd name="adj1" fmla="val -39693"/>
                <a:gd name="adj2" fmla="val 6574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defRPr/>
              </a:pPr>
              <a:endParaRPr lang="zh-CN" altLang="en-US" sz="1800" dirty="0">
                <a:solidFill>
                  <a:schemeClr val="bg1"/>
                </a:solidFill>
                <a:latin typeface="华文细黑" pitchFamily="2" charset="-122"/>
                <a:ea typeface="华文细黑" pitchFamily="2" charset="-122"/>
              </a:endParaRPr>
            </a:p>
          </p:txBody>
        </p:sp>
        <p:graphicFrame>
          <p:nvGraphicFramePr>
            <p:cNvPr id="55" name="Object 19"/>
            <p:cNvGraphicFramePr>
              <a:graphicFrameLocks noChangeAspect="1"/>
            </p:cNvGraphicFramePr>
            <p:nvPr/>
          </p:nvGraphicFramePr>
          <p:xfrm>
            <a:off x="4657725" y="3497263"/>
            <a:ext cx="1684338" cy="712787"/>
          </p:xfrm>
          <a:graphic>
            <a:graphicData uri="http://schemas.openxmlformats.org/presentationml/2006/ole">
              <p:oleObj spid="_x0000_s97317" name="Equation" r:id="rId8" imgW="1168200" imgH="495000" progId="Equation.DSMT4">
                <p:embed/>
              </p:oleObj>
            </a:graphicData>
          </a:graphic>
        </p:graphicFrame>
        <p:graphicFrame>
          <p:nvGraphicFramePr>
            <p:cNvPr id="56" name="Object 21"/>
            <p:cNvGraphicFramePr>
              <a:graphicFrameLocks noChangeAspect="1"/>
            </p:cNvGraphicFramePr>
            <p:nvPr/>
          </p:nvGraphicFramePr>
          <p:xfrm>
            <a:off x="6429375" y="3517106"/>
            <a:ext cx="712788" cy="673100"/>
          </p:xfrm>
          <a:graphic>
            <a:graphicData uri="http://schemas.openxmlformats.org/presentationml/2006/ole">
              <p:oleObj spid="_x0000_s97318" name="Equation" r:id="rId9" imgW="495000" imgH="469800" progId="Equation.DSMT4">
                <p:embed/>
              </p:oleObj>
            </a:graphicData>
          </a:graphic>
        </p:graphicFrame>
      </p:grpSp>
      <p:sp>
        <p:nvSpPr>
          <p:cNvPr id="58" name="内容占位符 2"/>
          <p:cNvSpPr>
            <a:spLocks noGrp="1"/>
          </p:cNvSpPr>
          <p:nvPr>
            <p:ph idx="4294967295"/>
          </p:nvPr>
        </p:nvSpPr>
        <p:spPr>
          <a:xfrm>
            <a:off x="385200" y="3105150"/>
            <a:ext cx="8153400" cy="485776"/>
          </a:xfrm>
        </p:spPr>
        <p:txBody>
          <a:bodyPr/>
          <a:lstStyle/>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特征判断</a:t>
            </a:r>
            <a:r>
              <a:rPr lang="zh-CN" altLang="en-US" sz="2400" dirty="0" smtClean="0">
                <a:solidFill>
                  <a:srgbClr val="1B4171"/>
                </a:solidFill>
                <a:latin typeface="华文黑体" pitchFamily="2" charset="-122"/>
                <a:ea typeface="华文黑体" pitchFamily="2" charset="-122"/>
                <a:cs typeface="华文黑体" pitchFamily="2" charset="-122"/>
              </a:rPr>
              <a:t>	</a:t>
            </a: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endParaRPr lang="en-US" altLang="zh-CN" sz="2400" dirty="0" smtClean="0">
              <a:latin typeface="华文细黑" pitchFamily="2" charset="-122"/>
              <a:ea typeface="华文细黑" pitchFamily="2" charset="-122"/>
            </a:endParaRP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p>
        </p:txBody>
      </p:sp>
      <p:sp>
        <p:nvSpPr>
          <p:cNvPr id="73" name="内容占位符 2"/>
          <p:cNvSpPr>
            <a:spLocks noGrp="1"/>
          </p:cNvSpPr>
          <p:nvPr>
            <p:ph idx="4294967295"/>
          </p:nvPr>
        </p:nvSpPr>
        <p:spPr>
          <a:xfrm>
            <a:off x="385200" y="4819650"/>
            <a:ext cx="8153400" cy="485776"/>
          </a:xfrm>
        </p:spPr>
        <p:txBody>
          <a:bodyPr/>
          <a:lstStyle/>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选择策略</a:t>
            </a:r>
            <a:r>
              <a:rPr lang="zh-CN" altLang="en-US" sz="2400" dirty="0" smtClean="0">
                <a:solidFill>
                  <a:srgbClr val="1B4171"/>
                </a:solidFill>
                <a:latin typeface="华文黑体" pitchFamily="2" charset="-122"/>
                <a:ea typeface="华文黑体" pitchFamily="2" charset="-122"/>
                <a:cs typeface="华文黑体" pitchFamily="2" charset="-122"/>
              </a:rPr>
              <a:t>	</a:t>
            </a: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endParaRPr lang="en-US" altLang="zh-CN" sz="2400" dirty="0" smtClean="0">
              <a:latin typeface="华文细黑" pitchFamily="2" charset="-122"/>
              <a:ea typeface="华文细黑" pitchFamily="2" charset="-122"/>
            </a:endParaRP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p>
        </p:txBody>
      </p:sp>
      <p:sp>
        <p:nvSpPr>
          <p:cNvPr id="97320" name="Rectangle 4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7319" name="Object 39"/>
          <p:cNvGraphicFramePr>
            <a:graphicFrameLocks noChangeAspect="1"/>
          </p:cNvGraphicFramePr>
          <p:nvPr/>
        </p:nvGraphicFramePr>
        <p:xfrm>
          <a:off x="5153025" y="3629025"/>
          <a:ext cx="661988" cy="446088"/>
        </p:xfrm>
        <a:graphic>
          <a:graphicData uri="http://schemas.openxmlformats.org/presentationml/2006/ole">
            <p:oleObj spid="_x0000_s97319" name="Equation" r:id="rId10" imgW="406224" imgH="279279" progId="Equation.DSMT4">
              <p:embed/>
            </p:oleObj>
          </a:graphicData>
        </a:graphic>
      </p:graphicFrame>
      <p:sp>
        <p:nvSpPr>
          <p:cNvPr id="81" name="矩形 80"/>
          <p:cNvSpPr/>
          <p:nvPr/>
        </p:nvSpPr>
        <p:spPr>
          <a:xfrm>
            <a:off x="385200" y="5307901"/>
            <a:ext cx="4967850" cy="1388072"/>
          </a:xfrm>
          <a:prstGeom prst="rect">
            <a:avLst/>
          </a:prstGeom>
        </p:spPr>
        <p:txBody>
          <a:bodyPr wrap="square">
            <a:spAutoFit/>
          </a:bodyPr>
          <a:lstStyle/>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solidFill>
                  <a:srgbClr val="000000"/>
                </a:solidFill>
                <a:latin typeface="Century Gothic" pitchFamily="34" charset="0"/>
                <a:ea typeface="华文细黑" pitchFamily="2" charset="-122"/>
              </a:rPr>
              <a:t>选择最大化似然增益的值初始化缺失值</a:t>
            </a:r>
            <a:endParaRPr lang="en-US" altLang="zh-CN" sz="2200" dirty="0" smtClean="0">
              <a:solidFill>
                <a:srgbClr val="000000"/>
              </a:solidFill>
              <a:latin typeface="Century Gothic" pitchFamily="34" charset="0"/>
              <a:ea typeface="华文细黑" pitchFamily="2" charset="-122"/>
            </a:endParaRPr>
          </a:p>
          <a:p>
            <a:pPr marL="639763" lvl="1" indent="-273050" eaLnBrk="0" hangingPunct="0">
              <a:lnSpc>
                <a:spcPct val="90000"/>
              </a:lnSpc>
              <a:spcBef>
                <a:spcPts val="550"/>
              </a:spcBef>
              <a:buClr>
                <a:srgbClr val="97CBFF"/>
              </a:buClr>
              <a:buSzPct val="70000"/>
              <a:buFont typeface="Wingdings" pitchFamily="2" charset="2"/>
              <a:buChar char="l"/>
              <a:defRPr/>
            </a:pPr>
            <a:r>
              <a:rPr lang="zh-CN" altLang="en-US" sz="2200" dirty="0" smtClean="0">
                <a:solidFill>
                  <a:srgbClr val="000000"/>
                </a:solidFill>
                <a:latin typeface="Century Gothic" pitchFamily="34" charset="0"/>
                <a:ea typeface="华文细黑" pitchFamily="2" charset="-122"/>
              </a:rPr>
              <a:t>回溯更新时选择最大似然增益的估计值</a:t>
            </a:r>
            <a:endParaRPr lang="en-US" altLang="zh-CN" sz="2200" dirty="0" smtClean="0">
              <a:solidFill>
                <a:srgbClr val="000000"/>
              </a:solidFill>
              <a:latin typeface="Century Gothic" pitchFamily="34" charset="0"/>
              <a:ea typeface="华文细黑" pitchFamily="2" charset="-122"/>
            </a:endParaRPr>
          </a:p>
        </p:txBody>
      </p:sp>
    </p:spTree>
  </p:cSld>
  <p:clrMapOvr>
    <a:masterClrMapping/>
  </p:clrMapOvr>
  <p:transition advTm="36225">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10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10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97309"/>
                                        </p:tgtEl>
                                        <p:attrNameLst>
                                          <p:attrName>style.visibility</p:attrName>
                                        </p:attrNameLst>
                                      </p:cBhvr>
                                      <p:to>
                                        <p:strVal val="visible"/>
                                      </p:to>
                                    </p:set>
                                    <p:animEffect transition="in" filter="fade">
                                      <p:cBhvr>
                                        <p:cTn id="18" dur="1000"/>
                                        <p:tgtEl>
                                          <p:spTgt spid="9730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8">
                                            <p:txEl>
                                              <p:pRg st="0" end="0"/>
                                            </p:txEl>
                                          </p:spTgt>
                                        </p:tgtEl>
                                        <p:attrNameLst>
                                          <p:attrName>style.visibility</p:attrName>
                                        </p:attrNameLst>
                                      </p:cBhvr>
                                      <p:to>
                                        <p:strVal val="visible"/>
                                      </p:to>
                                    </p:set>
                                    <p:animEffect transition="in" filter="fade">
                                      <p:cBhvr>
                                        <p:cTn id="28" dur="1000"/>
                                        <p:tgtEl>
                                          <p:spTgt spid="58">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1000"/>
                                        <p:tgtEl>
                                          <p:spTgt spid="77"/>
                                        </p:tgtEl>
                                      </p:cBhvr>
                                    </p:animEffect>
                                  </p:childTnLst>
                                </p:cTn>
                              </p:par>
                              <p:par>
                                <p:cTn id="32" presetID="10" presetClass="entr" presetSubtype="0" fill="hold" nodeType="withEffect">
                                  <p:stCondLst>
                                    <p:cond delay="0"/>
                                  </p:stCondLst>
                                  <p:childTnLst>
                                    <p:set>
                                      <p:cBhvr>
                                        <p:cTn id="33" dur="1" fill="hold">
                                          <p:stCondLst>
                                            <p:cond delay="0"/>
                                          </p:stCondLst>
                                        </p:cTn>
                                        <p:tgtEl>
                                          <p:spTgt spid="97319"/>
                                        </p:tgtEl>
                                        <p:attrNameLst>
                                          <p:attrName>style.visibility</p:attrName>
                                        </p:attrNameLst>
                                      </p:cBhvr>
                                      <p:to>
                                        <p:strVal val="visible"/>
                                      </p:to>
                                    </p:set>
                                    <p:animEffect transition="in" filter="fade">
                                      <p:cBhvr>
                                        <p:cTn id="34" dur="1000"/>
                                        <p:tgtEl>
                                          <p:spTgt spid="973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10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3">
                                            <p:txEl>
                                              <p:pRg st="0" end="0"/>
                                            </p:txEl>
                                          </p:spTgt>
                                        </p:tgtEl>
                                        <p:attrNameLst>
                                          <p:attrName>style.visibility</p:attrName>
                                        </p:attrNameLst>
                                      </p:cBhvr>
                                      <p:to>
                                        <p:strVal val="visible"/>
                                      </p:to>
                                    </p:set>
                                    <p:animEffect transition="in" filter="fade">
                                      <p:cBhvr>
                                        <p:cTn id="44" dur="2000"/>
                                        <p:tgtEl>
                                          <p:spTgt spid="73">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2000"/>
                                        <p:tgtEl>
                                          <p:spTgt spid="8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1" grpId="0" uiExpand="1" build="p"/>
      <p:bldP spid="57" grpId="0" animBg="1"/>
      <p:bldP spid="64" grpId="0" animBg="1"/>
      <p:bldP spid="58" grpId="0" uiExpand="1" build="p"/>
      <p:bldP spid="73" grpId="0" uiExpand="1" build="p"/>
      <p:bldP spid="8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528075" y="1771297"/>
            <a:ext cx="7693702" cy="3452515"/>
            <a:chOff x="385200" y="1771297"/>
            <a:chExt cx="7693702" cy="3452515"/>
          </a:xfrm>
        </p:grpSpPr>
        <p:grpSp>
          <p:nvGrpSpPr>
            <p:cNvPr id="36" name="组合 59"/>
            <p:cNvGrpSpPr/>
            <p:nvPr/>
          </p:nvGrpSpPr>
          <p:grpSpPr>
            <a:xfrm>
              <a:off x="385200" y="2238379"/>
              <a:ext cx="7693702" cy="2985433"/>
              <a:chOff x="612000" y="3467104"/>
              <a:chExt cx="7693702" cy="2985433"/>
            </a:xfrm>
          </p:grpSpPr>
          <p:sp>
            <p:nvSpPr>
              <p:cNvPr id="38" name="矩形 15"/>
              <p:cNvSpPr>
                <a:spLocks noChangeArrowheads="1"/>
              </p:cNvSpPr>
              <p:nvPr/>
            </p:nvSpPr>
            <p:spPr bwMode="auto">
              <a:xfrm>
                <a:off x="612000" y="3467104"/>
                <a:ext cx="7693702" cy="2985433"/>
              </a:xfrm>
              <a:prstGeom prst="rect">
                <a:avLst/>
              </a:prstGeom>
              <a:noFill/>
              <a:ln w="9525">
                <a:noFill/>
                <a:miter lim="800000"/>
                <a:headEnd/>
                <a:tailEnd/>
              </a:ln>
            </p:spPr>
            <p:txBody>
              <a:bodyPr wrap="square">
                <a:spAutoFit/>
              </a:bodyPr>
              <a:lstStyle/>
              <a:p>
                <a:pPr marL="639763" lvl="1" indent="-273050" algn="just" eaLnBrk="0" hangingPunct="0">
                  <a:spcBef>
                    <a:spcPts val="700"/>
                  </a:spcBef>
                  <a:buClr>
                    <a:srgbClr val="97CBFF"/>
                  </a:buClr>
                  <a:buSzPct val="60000"/>
                  <a:buFont typeface="Wingdings" pitchFamily="2" charset="2"/>
                  <a:buChar char="l"/>
                </a:pPr>
                <a:r>
                  <a:rPr lang="zh-CN" altLang="en-US" dirty="0" smtClean="0">
                    <a:latin typeface="华文细黑" pitchFamily="2" charset="-122"/>
                    <a:ea typeface="华文细黑" pitchFamily="2" charset="-122"/>
                  </a:rPr>
                  <a:t>对缺失值      ，首先分别在时间序列和空间快照上计算预测值        和       ；</a:t>
                </a:r>
                <a:endParaRPr lang="en-US" altLang="zh-CN" dirty="0" smtClean="0">
                  <a:latin typeface="华文细黑" pitchFamily="2" charset="-122"/>
                  <a:ea typeface="华文细黑" pitchFamily="2" charset="-122"/>
                </a:endParaRPr>
              </a:p>
              <a:p>
                <a:pPr marL="639763" lvl="1" indent="-273050" algn="just" eaLnBrk="0" hangingPunct="0">
                  <a:spcBef>
                    <a:spcPts val="1200"/>
                  </a:spcBef>
                  <a:buClr>
                    <a:srgbClr val="97CBFF"/>
                  </a:buClr>
                  <a:buSzPct val="60000"/>
                  <a:buFont typeface="Wingdings" pitchFamily="2" charset="2"/>
                  <a:buChar char="l"/>
                </a:pPr>
                <a:r>
                  <a:rPr lang="zh-CN" altLang="en-US" dirty="0" smtClean="0">
                    <a:latin typeface="华文细黑" pitchFamily="2" charset="-122"/>
                    <a:ea typeface="华文细黑" pitchFamily="2" charset="-122"/>
                  </a:rPr>
                  <a:t>如果           ，那么用预测值        初始化      ，并优先执行</a:t>
                </a:r>
                <a:r>
                  <a:rPr lang="en-US" altLang="zh-CN" dirty="0" smtClean="0">
                    <a:latin typeface="华文细黑" pitchFamily="2" charset="-122"/>
                    <a:ea typeface="华文细黑" pitchFamily="2" charset="-122"/>
                  </a:rPr>
                  <a:t>SEM</a:t>
                </a:r>
                <a:r>
                  <a:rPr lang="zh-CN" altLang="en-US" dirty="0" smtClean="0">
                    <a:latin typeface="华文细黑" pitchFamily="2" charset="-122"/>
                    <a:ea typeface="华文细黑" pitchFamily="2" charset="-122"/>
                  </a:rPr>
                  <a:t>过程，得到     ；从      和       中选择最大化似然增益的值作为</a:t>
                </a:r>
                <a:r>
                  <a:rPr lang="en-US" altLang="zh-CN" dirty="0" smtClean="0">
                    <a:latin typeface="华文细黑" pitchFamily="2" charset="-122"/>
                    <a:ea typeface="华文细黑" pitchFamily="2" charset="-122"/>
                  </a:rPr>
                  <a:t>TEM</a:t>
                </a:r>
                <a:r>
                  <a:rPr lang="zh-CN" altLang="en-US" dirty="0" smtClean="0">
                    <a:latin typeface="华文细黑" pitchFamily="2" charset="-122"/>
                    <a:ea typeface="华文细黑" pitchFamily="2" charset="-122"/>
                  </a:rPr>
                  <a:t>初始值，然后再执行</a:t>
                </a:r>
                <a:r>
                  <a:rPr lang="en-US" altLang="zh-CN" dirty="0" smtClean="0">
                    <a:latin typeface="华文细黑" pitchFamily="2" charset="-122"/>
                    <a:ea typeface="华文细黑" pitchFamily="2" charset="-122"/>
                  </a:rPr>
                  <a:t>TEM</a:t>
                </a:r>
                <a:r>
                  <a:rPr lang="zh-CN" altLang="en-US" dirty="0" smtClean="0">
                    <a:latin typeface="华文细黑" pitchFamily="2" charset="-122"/>
                    <a:ea typeface="华文细黑" pitchFamily="2" charset="-122"/>
                  </a:rPr>
                  <a:t>过程；</a:t>
                </a:r>
                <a:endParaRPr lang="en-US" altLang="zh-CN" dirty="0" smtClean="0">
                  <a:latin typeface="华文细黑" pitchFamily="2" charset="-122"/>
                  <a:ea typeface="华文细黑" pitchFamily="2" charset="-122"/>
                </a:endParaRPr>
              </a:p>
              <a:p>
                <a:pPr marL="639763" lvl="1" indent="-273050" algn="just" eaLnBrk="0" hangingPunct="0">
                  <a:spcBef>
                    <a:spcPts val="1200"/>
                  </a:spcBef>
                  <a:buClr>
                    <a:srgbClr val="97CBFF"/>
                  </a:buClr>
                  <a:buSzPct val="60000"/>
                  <a:buFont typeface="Wingdings" pitchFamily="2" charset="2"/>
                  <a:buChar char="l"/>
                </a:pPr>
                <a:r>
                  <a:rPr lang="zh-CN" altLang="en-US" dirty="0" smtClean="0">
                    <a:latin typeface="华文细黑" pitchFamily="2" charset="-122"/>
                    <a:ea typeface="华文细黑" pitchFamily="2" charset="-122"/>
                  </a:rPr>
                  <a:t>反之亦然。</a:t>
                </a:r>
                <a:endParaRPr lang="zh-CN" altLang="en-US" dirty="0">
                  <a:latin typeface="华文细黑" pitchFamily="2" charset="-122"/>
                  <a:ea typeface="华文细黑" pitchFamily="2" charset="-122"/>
                </a:endParaRPr>
              </a:p>
            </p:txBody>
          </p:sp>
          <p:graphicFrame>
            <p:nvGraphicFramePr>
              <p:cNvPr id="39" name="Object 13"/>
              <p:cNvGraphicFramePr>
                <a:graphicFrameLocks noChangeAspect="1"/>
              </p:cNvGraphicFramePr>
              <p:nvPr/>
            </p:nvGraphicFramePr>
            <p:xfrm>
              <a:off x="2601913" y="3514725"/>
              <a:ext cx="482600" cy="431800"/>
            </p:xfrm>
            <a:graphic>
              <a:graphicData uri="http://schemas.openxmlformats.org/presentationml/2006/ole">
                <p:oleObj spid="_x0000_s120857" name="Equation" r:id="rId4" imgW="266469" imgH="241091" progId="Equation.DSMT4">
                  <p:embed/>
                </p:oleObj>
              </a:graphicData>
            </a:graphic>
          </p:graphicFrame>
          <p:graphicFrame>
            <p:nvGraphicFramePr>
              <p:cNvPr id="40" name="Object 14"/>
              <p:cNvGraphicFramePr>
                <a:graphicFrameLocks noChangeAspect="1"/>
              </p:cNvGraphicFramePr>
              <p:nvPr/>
            </p:nvGraphicFramePr>
            <p:xfrm>
              <a:off x="2628900" y="3918744"/>
              <a:ext cx="479425" cy="411162"/>
            </p:xfrm>
            <a:graphic>
              <a:graphicData uri="http://schemas.openxmlformats.org/presentationml/2006/ole">
                <p:oleObj spid="_x0000_s120858" name="Equation" r:id="rId5" imgW="266400" imgH="228600" progId="Equation.DSMT4">
                  <p:embed/>
                </p:oleObj>
              </a:graphicData>
            </a:graphic>
          </p:graphicFrame>
          <p:graphicFrame>
            <p:nvGraphicFramePr>
              <p:cNvPr id="41" name="Object 15"/>
              <p:cNvGraphicFramePr>
                <a:graphicFrameLocks noChangeAspect="1"/>
              </p:cNvGraphicFramePr>
              <p:nvPr/>
            </p:nvGraphicFramePr>
            <p:xfrm>
              <a:off x="3524250" y="3906838"/>
              <a:ext cx="503238" cy="434975"/>
            </p:xfrm>
            <a:graphic>
              <a:graphicData uri="http://schemas.openxmlformats.org/presentationml/2006/ole">
                <p:oleObj spid="_x0000_s120859" name="Equation" r:id="rId6" imgW="279360" imgH="241200" progId="Equation.DSMT4">
                  <p:embed/>
                </p:oleObj>
              </a:graphicData>
            </a:graphic>
          </p:graphicFrame>
          <p:graphicFrame>
            <p:nvGraphicFramePr>
              <p:cNvPr id="43" name="Object 18"/>
              <p:cNvGraphicFramePr>
                <a:graphicFrameLocks noChangeAspect="1"/>
              </p:cNvGraphicFramePr>
              <p:nvPr/>
            </p:nvGraphicFramePr>
            <p:xfrm>
              <a:off x="5000625" y="4387850"/>
              <a:ext cx="503238" cy="434975"/>
            </p:xfrm>
            <a:graphic>
              <a:graphicData uri="http://schemas.openxmlformats.org/presentationml/2006/ole">
                <p:oleObj spid="_x0000_s120860" name="Equation" r:id="rId7" imgW="279360" imgH="241200" progId="Equation.DSMT4">
                  <p:embed/>
                </p:oleObj>
              </a:graphicData>
            </a:graphic>
          </p:graphicFrame>
          <p:graphicFrame>
            <p:nvGraphicFramePr>
              <p:cNvPr id="45" name="Object 19"/>
              <p:cNvGraphicFramePr>
                <a:graphicFrameLocks noChangeAspect="1"/>
              </p:cNvGraphicFramePr>
              <p:nvPr/>
            </p:nvGraphicFramePr>
            <p:xfrm>
              <a:off x="6545263" y="4389437"/>
              <a:ext cx="482600" cy="431800"/>
            </p:xfrm>
            <a:graphic>
              <a:graphicData uri="http://schemas.openxmlformats.org/presentationml/2006/ole">
                <p:oleObj spid="_x0000_s120861" name="Equation" r:id="rId8" imgW="266469" imgH="241091" progId="Equation.DSMT4">
                  <p:embed/>
                </p:oleObj>
              </a:graphicData>
            </a:graphic>
          </p:graphicFrame>
          <p:graphicFrame>
            <p:nvGraphicFramePr>
              <p:cNvPr id="46" name="Object 20"/>
              <p:cNvGraphicFramePr>
                <a:graphicFrameLocks noChangeAspect="1"/>
              </p:cNvGraphicFramePr>
              <p:nvPr/>
            </p:nvGraphicFramePr>
            <p:xfrm>
              <a:off x="4110038" y="4762500"/>
              <a:ext cx="366712" cy="434975"/>
            </p:xfrm>
            <a:graphic>
              <a:graphicData uri="http://schemas.openxmlformats.org/presentationml/2006/ole">
                <p:oleObj spid="_x0000_s120862" name="Equation" r:id="rId9" imgW="203040" imgH="241200" progId="Equation.DSMT4">
                  <p:embed/>
                </p:oleObj>
              </a:graphicData>
            </a:graphic>
          </p:graphicFrame>
          <p:graphicFrame>
            <p:nvGraphicFramePr>
              <p:cNvPr id="47" name="Object 21"/>
              <p:cNvGraphicFramePr>
                <a:graphicFrameLocks noChangeAspect="1"/>
              </p:cNvGraphicFramePr>
              <p:nvPr/>
            </p:nvGraphicFramePr>
            <p:xfrm>
              <a:off x="5857875" y="4774406"/>
              <a:ext cx="479425" cy="411162"/>
            </p:xfrm>
            <a:graphic>
              <a:graphicData uri="http://schemas.openxmlformats.org/presentationml/2006/ole">
                <p:oleObj spid="_x0000_s120863" name="Equation" r:id="rId10" imgW="266400" imgH="228600" progId="Equation.DSMT4">
                  <p:embed/>
                </p:oleObj>
              </a:graphicData>
            </a:graphic>
          </p:graphicFrame>
          <p:graphicFrame>
            <p:nvGraphicFramePr>
              <p:cNvPr id="48" name="Object 22"/>
              <p:cNvGraphicFramePr>
                <a:graphicFrameLocks noChangeAspect="1"/>
              </p:cNvGraphicFramePr>
              <p:nvPr/>
            </p:nvGraphicFramePr>
            <p:xfrm>
              <a:off x="5095875" y="4762500"/>
              <a:ext cx="366713" cy="434975"/>
            </p:xfrm>
            <a:graphic>
              <a:graphicData uri="http://schemas.openxmlformats.org/presentationml/2006/ole">
                <p:oleObj spid="_x0000_s120864" name="Equation" r:id="rId11" imgW="203040" imgH="241200" progId="Equation.DSMT4">
                  <p:embed/>
                </p:oleObj>
              </a:graphicData>
            </a:graphic>
          </p:graphicFrame>
          <p:graphicFrame>
            <p:nvGraphicFramePr>
              <p:cNvPr id="49" name="Object 31"/>
              <p:cNvGraphicFramePr>
                <a:graphicFrameLocks noChangeAspect="1"/>
              </p:cNvGraphicFramePr>
              <p:nvPr/>
            </p:nvGraphicFramePr>
            <p:xfrm>
              <a:off x="1933575" y="4400550"/>
              <a:ext cx="889000" cy="409575"/>
            </p:xfrm>
            <a:graphic>
              <a:graphicData uri="http://schemas.openxmlformats.org/presentationml/2006/ole">
                <p:oleObj spid="_x0000_s120865" name="Equation" r:id="rId12" imgW="495085" imgH="228501" progId="Equation.DSMT4">
                  <p:embed/>
                </p:oleObj>
              </a:graphicData>
            </a:graphic>
          </p:graphicFrame>
        </p:grpSp>
        <p:sp>
          <p:nvSpPr>
            <p:cNvPr id="37" name="矩形 36"/>
            <p:cNvSpPr/>
            <p:nvPr/>
          </p:nvSpPr>
          <p:spPr>
            <a:xfrm>
              <a:off x="385200" y="1771297"/>
              <a:ext cx="3583928" cy="480131"/>
            </a:xfrm>
            <a:prstGeom prst="rect">
              <a:avLst/>
            </a:prstGeom>
          </p:spPr>
          <p:txBody>
            <a:bodyPr wrap="square">
              <a:spAutoFit/>
            </a:bodyPr>
            <a:lstStyle/>
            <a:p>
              <a:pPr marL="342900" lvl="0" indent="-342900" eaLnBrk="0" hangingPunct="0">
                <a:lnSpc>
                  <a:spcPct val="90000"/>
                </a:lnSpc>
                <a:spcBef>
                  <a:spcPts val="0"/>
                </a:spcBef>
                <a:buClr>
                  <a:srgbClr val="99CCFF"/>
                </a:buClr>
                <a:buFont typeface="Wingdings" pitchFamily="2" charset="2"/>
                <a:buChar char="v"/>
                <a:defRPr/>
              </a:pPr>
              <a:r>
                <a:rPr lang="zh-CN" altLang="en-US" sz="2800" kern="0" dirty="0" smtClean="0">
                  <a:solidFill>
                    <a:srgbClr val="1B4171"/>
                  </a:solidFill>
                  <a:latin typeface="华文黑体" pitchFamily="2" charset="-122"/>
                  <a:ea typeface="华文黑体" pitchFamily="2" charset="-122"/>
                  <a:cs typeface="华文黑体" pitchFamily="2" charset="-122"/>
                </a:rPr>
                <a:t>估计顺序</a:t>
              </a:r>
            </a:p>
          </p:txBody>
        </p:sp>
      </p:grpSp>
      <p:pic>
        <p:nvPicPr>
          <p:cNvPr id="19460" name="Picture 6" descr="photo_mark"/>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6"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7"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946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728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72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a:p>
        </p:txBody>
      </p:sp>
      <p:sp>
        <p:nvSpPr>
          <p:cNvPr id="972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08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08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灯片编号占位符 21"/>
          <p:cNvSpPr>
            <a:spLocks noGrp="1"/>
          </p:cNvSpPr>
          <p:nvPr>
            <p:ph type="sldNum" sz="quarter" idx="10"/>
          </p:nvPr>
        </p:nvSpPr>
        <p:spPr/>
        <p:txBody>
          <a:bodyPr/>
          <a:lstStyle/>
          <a:p>
            <a:pPr>
              <a:defRPr/>
            </a:pPr>
            <a:fld id="{EB4E7424-DEF9-4E7B-8F5A-44C973303550}" type="slidenum">
              <a:rPr lang="zh-CN" altLang="en-US" smtClean="0"/>
              <a:pPr>
                <a:defRPr/>
              </a:pPr>
              <a:t>14</a:t>
            </a:fld>
            <a:r>
              <a:rPr lang="en-US" smtClean="0"/>
              <a:t> / 26</a:t>
            </a:r>
            <a:endParaRPr lang="en-US" dirty="0"/>
          </a:p>
        </p:txBody>
      </p:sp>
      <p:sp>
        <p:nvSpPr>
          <p:cNvPr id="120852"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085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0856"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76" name="组合 75"/>
          <p:cNvGrpSpPr/>
          <p:nvPr/>
        </p:nvGrpSpPr>
        <p:grpSpPr>
          <a:xfrm>
            <a:off x="5667376" y="5848353"/>
            <a:ext cx="2228850" cy="571500"/>
            <a:chOff x="5667376" y="5848353"/>
            <a:chExt cx="2228850" cy="571500"/>
          </a:xfrm>
        </p:grpSpPr>
        <p:grpSp>
          <p:nvGrpSpPr>
            <p:cNvPr id="60" name="组合 59"/>
            <p:cNvGrpSpPr/>
            <p:nvPr/>
          </p:nvGrpSpPr>
          <p:grpSpPr>
            <a:xfrm>
              <a:off x="5667376" y="5848353"/>
              <a:ext cx="2228850" cy="571500"/>
              <a:chOff x="4509478" y="5597430"/>
              <a:chExt cx="2039076" cy="473529"/>
            </a:xfrm>
          </p:grpSpPr>
          <p:sp>
            <p:nvSpPr>
              <p:cNvPr id="44" name="TextBox 43"/>
              <p:cNvSpPr txBox="1"/>
              <p:nvPr/>
            </p:nvSpPr>
            <p:spPr>
              <a:xfrm>
                <a:off x="4564954" y="5645060"/>
                <a:ext cx="1940028" cy="382523"/>
              </a:xfrm>
              <a:prstGeom prst="rect">
                <a:avLst/>
              </a:prstGeom>
              <a:solidFill>
                <a:srgbClr val="2F9346"/>
              </a:solidFill>
            </p:spPr>
            <p:txBody>
              <a:bodyPr wrap="square" rtlCol="0">
                <a:spAutoFit/>
              </a:bodyPr>
              <a:lstStyle/>
              <a:p>
                <a:pPr algn="ctr"/>
                <a:r>
                  <a:rPr lang="en-US" altLang="zh-CN" dirty="0" smtClean="0">
                    <a:solidFill>
                      <a:schemeClr val="bg1"/>
                    </a:solidFill>
                    <a:latin typeface="华文细黑" pitchFamily="2" charset="-122"/>
                    <a:ea typeface="华文细黑" pitchFamily="2" charset="-122"/>
                  </a:rPr>
                  <a:t>                          </a:t>
                </a:r>
                <a:endParaRPr lang="zh-CN" altLang="en-US" dirty="0">
                  <a:solidFill>
                    <a:schemeClr val="bg1"/>
                  </a:solidFill>
                  <a:latin typeface="华文细黑" pitchFamily="2" charset="-122"/>
                  <a:ea typeface="华文细黑" pitchFamily="2" charset="-122"/>
                </a:endParaRPr>
              </a:p>
            </p:txBody>
          </p:sp>
          <p:sp>
            <p:nvSpPr>
              <p:cNvPr id="59" name="矩形 58"/>
              <p:cNvSpPr/>
              <p:nvPr/>
            </p:nvSpPr>
            <p:spPr>
              <a:xfrm>
                <a:off x="4509478" y="5597430"/>
                <a:ext cx="2039076" cy="473529"/>
              </a:xfrm>
              <a:prstGeom prst="rect">
                <a:avLst/>
              </a:prstGeom>
              <a:noFill/>
              <a:ln w="50800">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aphicFrame>
          <p:nvGraphicFramePr>
            <p:cNvPr id="120855" name="Object 23"/>
            <p:cNvGraphicFramePr>
              <a:graphicFrameLocks noChangeAspect="1"/>
            </p:cNvGraphicFramePr>
            <p:nvPr/>
          </p:nvGraphicFramePr>
          <p:xfrm>
            <a:off x="5819775" y="5941222"/>
            <a:ext cx="1914525" cy="385763"/>
          </p:xfrm>
          <a:graphic>
            <a:graphicData uri="http://schemas.openxmlformats.org/presentationml/2006/ole">
              <p:oleObj spid="_x0000_s120855" name="Equation" r:id="rId14" imgW="1180800" imgH="241200" progId="Equation.DSMT4">
                <p:embed/>
              </p:oleObj>
            </a:graphicData>
          </a:graphic>
        </p:graphicFrame>
      </p:grpSp>
      <p:grpSp>
        <p:nvGrpSpPr>
          <p:cNvPr id="50" name="组合 49"/>
          <p:cNvGrpSpPr/>
          <p:nvPr/>
        </p:nvGrpSpPr>
        <p:grpSpPr>
          <a:xfrm>
            <a:off x="3686175" y="1181100"/>
            <a:ext cx="3952875" cy="952518"/>
            <a:chOff x="4610088" y="2181241"/>
            <a:chExt cx="3952875" cy="952518"/>
          </a:xfrm>
        </p:grpSpPr>
        <p:sp>
          <p:nvSpPr>
            <p:cNvPr id="51" name="圆角矩形标注 50"/>
            <p:cNvSpPr>
              <a:spLocks noChangeArrowheads="1"/>
            </p:cNvSpPr>
            <p:nvPr/>
          </p:nvSpPr>
          <p:spPr bwMode="auto">
            <a:xfrm>
              <a:off x="4610088" y="2181241"/>
              <a:ext cx="3952875" cy="952518"/>
            </a:xfrm>
            <a:prstGeom prst="wedgeRoundRectCallout">
              <a:avLst>
                <a:gd name="adj1" fmla="val -39693"/>
                <a:gd name="adj2" fmla="val 6574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a:t>
              </a:r>
              <a:endParaRPr lang="en-US" altLang="zh-CN" sz="2000" dirty="0" smtClean="0">
                <a:solidFill>
                  <a:schemeClr val="bg1"/>
                </a:solidFill>
                <a:latin typeface="华文细黑" pitchFamily="2" charset="-122"/>
                <a:ea typeface="华文细黑" pitchFamily="2" charset="-122"/>
              </a:endParaRPr>
            </a:p>
          </p:txBody>
        </p:sp>
        <p:graphicFrame>
          <p:nvGraphicFramePr>
            <p:cNvPr id="52" name="Object 16"/>
            <p:cNvGraphicFramePr>
              <a:graphicFrameLocks noChangeAspect="1"/>
            </p:cNvGraphicFramePr>
            <p:nvPr/>
          </p:nvGraphicFramePr>
          <p:xfrm>
            <a:off x="4724388" y="2654316"/>
            <a:ext cx="3721100" cy="403225"/>
          </p:xfrm>
          <a:graphic>
            <a:graphicData uri="http://schemas.openxmlformats.org/presentationml/2006/ole">
              <p:oleObj spid="_x0000_s120866" name="Equation" r:id="rId15" imgW="2552400" imgH="279360" progId="Equation.DSMT4">
                <p:embed/>
              </p:oleObj>
            </a:graphicData>
          </a:graphic>
        </p:graphicFrame>
        <p:graphicFrame>
          <p:nvGraphicFramePr>
            <p:cNvPr id="53" name="Object 17"/>
            <p:cNvGraphicFramePr>
              <a:graphicFrameLocks noChangeAspect="1"/>
            </p:cNvGraphicFramePr>
            <p:nvPr/>
          </p:nvGraphicFramePr>
          <p:xfrm>
            <a:off x="4724388" y="2263791"/>
            <a:ext cx="3498850" cy="403225"/>
          </p:xfrm>
          <a:graphic>
            <a:graphicData uri="http://schemas.openxmlformats.org/presentationml/2006/ole">
              <p:oleObj spid="_x0000_s120867" name="Equation" r:id="rId16" imgW="2400120" imgH="279360" progId="Equation.DSMT4">
                <p:embed/>
              </p:oleObj>
            </a:graphicData>
          </a:graphic>
        </p:graphicFrame>
      </p:grpSp>
      <p:grpSp>
        <p:nvGrpSpPr>
          <p:cNvPr id="54" name="组合 53"/>
          <p:cNvGrpSpPr/>
          <p:nvPr/>
        </p:nvGrpSpPr>
        <p:grpSpPr>
          <a:xfrm>
            <a:off x="3276600" y="4524375"/>
            <a:ext cx="3067050" cy="885825"/>
            <a:chOff x="4676775" y="5915025"/>
            <a:chExt cx="3067050" cy="885825"/>
          </a:xfrm>
        </p:grpSpPr>
        <p:sp>
          <p:nvSpPr>
            <p:cNvPr id="55" name="圆角矩形标注 54"/>
            <p:cNvSpPr>
              <a:spLocks noChangeArrowheads="1"/>
            </p:cNvSpPr>
            <p:nvPr/>
          </p:nvSpPr>
          <p:spPr bwMode="auto">
            <a:xfrm>
              <a:off x="4676775" y="5915025"/>
              <a:ext cx="3067050" cy="885825"/>
            </a:xfrm>
            <a:prstGeom prst="wedgeRoundRectCallout">
              <a:avLst>
                <a:gd name="adj1" fmla="val 4102"/>
                <a:gd name="adj2" fmla="val -66429"/>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a:t>
              </a:r>
              <a:endParaRPr lang="en-US" altLang="zh-CN" sz="2000" dirty="0" smtClean="0">
                <a:solidFill>
                  <a:schemeClr val="bg1"/>
                </a:solidFill>
                <a:latin typeface="华文细黑" pitchFamily="2" charset="-122"/>
                <a:ea typeface="华文细黑" pitchFamily="2" charset="-122"/>
              </a:endParaRPr>
            </a:p>
          </p:txBody>
        </p:sp>
        <p:graphicFrame>
          <p:nvGraphicFramePr>
            <p:cNvPr id="56" name="Object 31"/>
            <p:cNvGraphicFramePr>
              <a:graphicFrameLocks noChangeAspect="1"/>
            </p:cNvGraphicFramePr>
            <p:nvPr/>
          </p:nvGraphicFramePr>
          <p:xfrm>
            <a:off x="4743450" y="6016625"/>
            <a:ext cx="2874963" cy="366713"/>
          </p:xfrm>
          <a:graphic>
            <a:graphicData uri="http://schemas.openxmlformats.org/presentationml/2006/ole">
              <p:oleObj spid="_x0000_s120868" name="Equation" r:id="rId17" imgW="1981080" imgH="253800" progId="Equation.DSMT4">
                <p:embed/>
              </p:oleObj>
            </a:graphicData>
          </a:graphic>
        </p:graphicFrame>
        <p:graphicFrame>
          <p:nvGraphicFramePr>
            <p:cNvPr id="57" name="Object 34"/>
            <p:cNvGraphicFramePr>
              <a:graphicFrameLocks noChangeAspect="1"/>
            </p:cNvGraphicFramePr>
            <p:nvPr/>
          </p:nvGraphicFramePr>
          <p:xfrm>
            <a:off x="4743450" y="6369050"/>
            <a:ext cx="2266950" cy="366713"/>
          </p:xfrm>
          <a:graphic>
            <a:graphicData uri="http://schemas.openxmlformats.org/presentationml/2006/ole">
              <p:oleObj spid="_x0000_s120869" name="Equation" r:id="rId18" imgW="1562040" imgH="253800" progId="Equation.DSMT4">
                <p:embed/>
              </p:oleObj>
            </a:graphicData>
          </a:graphic>
        </p:graphicFrame>
      </p:grpSp>
      <p:sp>
        <p:nvSpPr>
          <p:cNvPr id="58" name="内容占位符 2"/>
          <p:cNvSpPr>
            <a:spLocks noGrp="1"/>
          </p:cNvSpPr>
          <p:nvPr>
            <p:ph idx="4294967295"/>
          </p:nvPr>
        </p:nvSpPr>
        <p:spPr>
          <a:xfrm>
            <a:off x="528075" y="5267325"/>
            <a:ext cx="8153400" cy="485776"/>
          </a:xfrm>
        </p:spPr>
        <p:txBody>
          <a:bodyPr/>
          <a:lstStyle/>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融合估计</a:t>
            </a:r>
            <a:r>
              <a:rPr lang="zh-CN" altLang="en-US" sz="2400" dirty="0" smtClean="0">
                <a:solidFill>
                  <a:srgbClr val="1B4171"/>
                </a:solidFill>
                <a:latin typeface="华文黑体" pitchFamily="2" charset="-122"/>
                <a:ea typeface="华文黑体" pitchFamily="2" charset="-122"/>
                <a:cs typeface="华文黑体" pitchFamily="2" charset="-122"/>
              </a:rPr>
              <a:t>	</a:t>
            </a: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endParaRPr lang="en-US" altLang="zh-CN" sz="2400" dirty="0" smtClean="0">
              <a:latin typeface="华文细黑" pitchFamily="2" charset="-122"/>
              <a:ea typeface="华文细黑" pitchFamily="2" charset="-122"/>
            </a:endParaRPr>
          </a:p>
          <a:p>
            <a:pPr marL="0" indent="0">
              <a:lnSpc>
                <a:spcPct val="90000"/>
              </a:lnSpc>
              <a:buFont typeface="Wingdings" pitchFamily="2" charset="2"/>
              <a:buNone/>
              <a:defRPr/>
            </a:pPr>
            <a:r>
              <a:rPr lang="zh-CN" altLang="en-US" sz="2400" dirty="0" smtClean="0">
                <a:latin typeface="华文细黑" pitchFamily="2" charset="-122"/>
                <a:ea typeface="华文细黑" pitchFamily="2" charset="-122"/>
              </a:rPr>
              <a:t>	</a:t>
            </a:r>
          </a:p>
        </p:txBody>
      </p:sp>
      <p:sp>
        <p:nvSpPr>
          <p:cNvPr id="61"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陀螺形估计</a:t>
            </a:r>
            <a:endParaRPr lang="zh-CN" altLang="zh-CN" sz="3600" dirty="0" smtClean="0">
              <a:ea typeface="宋体" pitchFamily="2" charset="-122"/>
            </a:endParaRPr>
          </a:p>
        </p:txBody>
      </p:sp>
      <p:sp>
        <p:nvSpPr>
          <p:cNvPr id="63" name="矩形 62"/>
          <p:cNvSpPr/>
          <p:nvPr/>
        </p:nvSpPr>
        <p:spPr>
          <a:xfrm>
            <a:off x="528075" y="5784151"/>
            <a:ext cx="4760100" cy="757130"/>
          </a:xfrm>
          <a:prstGeom prst="rect">
            <a:avLst/>
          </a:prstGeom>
        </p:spPr>
        <p:txBody>
          <a:bodyPr wrap="square">
            <a:spAutoFit/>
          </a:bodyPr>
          <a:lstStyle/>
          <a:p>
            <a:pPr marL="639763" lvl="1" indent="-273050" algn="just" eaLnBrk="0" hangingPunct="0">
              <a:lnSpc>
                <a:spcPct val="90000"/>
              </a:lnSpc>
              <a:spcBef>
                <a:spcPts val="1200"/>
              </a:spcBef>
              <a:buClr>
                <a:srgbClr val="97CBFF"/>
              </a:buClr>
              <a:buSzPct val="60000"/>
              <a:buFont typeface="Wingdings" pitchFamily="2" charset="2"/>
              <a:buChar char="l"/>
              <a:defRPr/>
            </a:pPr>
            <a:r>
              <a:rPr lang="zh-CN" altLang="en-US" dirty="0" smtClean="0">
                <a:latin typeface="华文细黑" pitchFamily="2" charset="-122"/>
                <a:ea typeface="华文细黑" pitchFamily="2" charset="-122"/>
              </a:rPr>
              <a:t>利用时空数据质量和候选估计值融合</a:t>
            </a:r>
            <a:endParaRPr lang="en-US" altLang="zh-CN" dirty="0" smtClean="0">
              <a:latin typeface="华文细黑" pitchFamily="2" charset="-122"/>
              <a:ea typeface="华文细黑" pitchFamily="2" charset="-122"/>
            </a:endParaRPr>
          </a:p>
        </p:txBody>
      </p:sp>
    </p:spTree>
  </p:cSld>
  <p:clrMapOvr>
    <a:masterClrMapping/>
  </p:clrMapOvr>
  <p:transition advTm="49451">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0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xEl>
                                              <p:pRg st="0" end="0"/>
                                            </p:txEl>
                                          </p:spTgt>
                                        </p:tgtEl>
                                        <p:attrNameLst>
                                          <p:attrName>style.visibility</p:attrName>
                                        </p:attrNameLst>
                                      </p:cBhvr>
                                      <p:to>
                                        <p:strVal val="visible"/>
                                      </p:to>
                                    </p:set>
                                    <p:animEffect transition="in" filter="fade">
                                      <p:cBhvr>
                                        <p:cTn id="28" dur="1000"/>
                                        <p:tgtEl>
                                          <p:spTgt spid="5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xEl>
                                              <p:pRg st="1" end="1"/>
                                            </p:txEl>
                                          </p:spTgt>
                                        </p:tgtEl>
                                        <p:attrNameLst>
                                          <p:attrName>style.visibility</p:attrName>
                                        </p:attrNameLst>
                                      </p:cBhvr>
                                      <p:to>
                                        <p:strVal val="visible"/>
                                      </p:to>
                                    </p:set>
                                    <p:animEffect transition="in" filter="fade">
                                      <p:cBhvr>
                                        <p:cTn id="33" dur="1000"/>
                                        <p:tgtEl>
                                          <p:spTgt spid="5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xEl>
                                              <p:pRg st="2" end="2"/>
                                            </p:txEl>
                                          </p:spTgt>
                                        </p:tgtEl>
                                        <p:attrNameLst>
                                          <p:attrName>style.visibility</p:attrName>
                                        </p:attrNameLst>
                                      </p:cBhvr>
                                      <p:to>
                                        <p:strVal val="visible"/>
                                      </p:to>
                                    </p:set>
                                    <p:animEffect transition="in" filter="fade">
                                      <p:cBhvr>
                                        <p:cTn id="38" dur="1000"/>
                                        <p:tgtEl>
                                          <p:spTgt spid="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256400" y="458788"/>
            <a:ext cx="7391400" cy="488950"/>
          </a:xfrm>
        </p:spPr>
        <p:txBody>
          <a:bodyPr/>
          <a:lstStyle/>
          <a:p>
            <a:r>
              <a:rPr lang="en-US" altLang="zh-CN" sz="3600" dirty="0" smtClean="0">
                <a:latin typeface="Century Gothic" pitchFamily="34" charset="0"/>
                <a:ea typeface="黑体" pitchFamily="49" charset="-122"/>
              </a:rPr>
              <a:t>Archer</a:t>
            </a:r>
            <a:r>
              <a:rPr lang="zh-CN" altLang="en-US" sz="3600" dirty="0" smtClean="0">
                <a:latin typeface="黑体" pitchFamily="49" charset="-122"/>
                <a:ea typeface="黑体" pitchFamily="49" charset="-122"/>
              </a:rPr>
              <a:t>系统</a:t>
            </a:r>
            <a:endParaRPr lang="zh-CN" altLang="zh-CN" sz="3600" dirty="0" smtClean="0">
              <a:latin typeface="黑体" pitchFamily="49" charset="-122"/>
              <a:ea typeface="黑体" pitchFamily="49" charset="-122"/>
            </a:endParaRPr>
          </a:p>
        </p:txBody>
      </p:sp>
      <p:sp>
        <p:nvSpPr>
          <p:cNvPr id="20484" name="Rectangle 3"/>
          <p:cNvSpPr>
            <a:spLocks noGrp="1" noChangeArrowheads="1"/>
          </p:cNvSpPr>
          <p:nvPr>
            <p:ph type="body" idx="1"/>
          </p:nvPr>
        </p:nvSpPr>
        <p:spPr>
          <a:xfrm>
            <a:off x="457200" y="1231900"/>
            <a:ext cx="2362200" cy="4187825"/>
          </a:xfrm>
        </p:spPr>
        <p:txBody>
          <a:bodyPr/>
          <a:lstStyle/>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r>
              <a:rPr lang="en-US" altLang="zh-CN" dirty="0" smtClean="0">
                <a:ea typeface="宋体" pitchFamily="2" charset="-122"/>
              </a:rPr>
              <a:t>	</a:t>
            </a:r>
          </a:p>
          <a:p>
            <a:pPr>
              <a:lnSpc>
                <a:spcPct val="90000"/>
              </a:lnSpc>
              <a:buFont typeface="Wingdings" pitchFamily="2" charset="2"/>
              <a:buNone/>
            </a:pPr>
            <a:endParaRPr lang="en-US" altLang="zh-CN" sz="2000" dirty="0" smtClean="0">
              <a:ea typeface="宋体" pitchFamily="2" charset="-122"/>
            </a:endParaRPr>
          </a:p>
          <a:p>
            <a:pPr>
              <a:lnSpc>
                <a:spcPct val="90000"/>
              </a:lnSpc>
              <a:buFont typeface="Wingdings" pitchFamily="2" charset="2"/>
              <a:buNone/>
            </a:pPr>
            <a:r>
              <a:rPr lang="en-US" altLang="zh-CN" sz="2000" dirty="0" smtClean="0">
                <a:ea typeface="宋体" pitchFamily="2" charset="-122"/>
              </a:rPr>
              <a:t>	</a:t>
            </a:r>
          </a:p>
          <a:p>
            <a:pPr>
              <a:lnSpc>
                <a:spcPct val="90000"/>
              </a:lnSpc>
              <a:buFont typeface="Wingdings" pitchFamily="2" charset="2"/>
              <a:buNone/>
            </a:pPr>
            <a:r>
              <a:rPr lang="en-US" altLang="zh-CN" dirty="0" smtClean="0">
                <a:ea typeface="宋体" pitchFamily="2" charset="-122"/>
              </a:rPr>
              <a:t>	</a:t>
            </a:r>
            <a:endParaRPr lang="en-US" altLang="zh-CN" sz="2000" dirty="0" smtClean="0">
              <a:ea typeface="宋体" pitchFamily="2" charset="-122"/>
            </a:endParaRPr>
          </a:p>
          <a:p>
            <a:pPr>
              <a:lnSpc>
                <a:spcPct val="90000"/>
              </a:lnSpc>
              <a:buFont typeface="Wingdings" pitchFamily="2" charset="2"/>
              <a:buNone/>
            </a:pPr>
            <a:r>
              <a:rPr lang="en-US" altLang="zh-CN" dirty="0" smtClean="0">
                <a:ea typeface="宋体" pitchFamily="2" charset="-122"/>
              </a:rPr>
              <a:t>	</a:t>
            </a:r>
          </a:p>
          <a:p>
            <a:pPr>
              <a:lnSpc>
                <a:spcPct val="90000"/>
              </a:lnSpc>
              <a:buFont typeface="Wingdings" pitchFamily="2" charset="2"/>
              <a:buNone/>
            </a:pPr>
            <a:r>
              <a:rPr lang="en-US" altLang="zh-CN" sz="2000" b="1" dirty="0" smtClean="0">
                <a:ea typeface="宋体" pitchFamily="2" charset="-122"/>
              </a:rPr>
              <a:t>	</a:t>
            </a:r>
            <a:endParaRPr lang="zh-CN" altLang="en-US" dirty="0" smtClean="0">
              <a:ea typeface="宋体" pitchFamily="2" charset="-122"/>
            </a:endParaRPr>
          </a:p>
        </p:txBody>
      </p:sp>
      <p:pic>
        <p:nvPicPr>
          <p:cNvPr id="20485" name="Picture 6" descr="photo_mark"/>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8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8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1"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2"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38" name="圆角矩形标注 24"/>
          <p:cNvSpPr>
            <a:spLocks noChangeArrowheads="1"/>
          </p:cNvSpPr>
          <p:nvPr/>
        </p:nvSpPr>
        <p:spPr bwMode="auto">
          <a:xfrm>
            <a:off x="1171657" y="1619294"/>
            <a:ext cx="1600258" cy="762006"/>
          </a:xfrm>
          <a:prstGeom prst="wedgeRoundRectCallout">
            <a:avLst>
              <a:gd name="adj1" fmla="val 36425"/>
              <a:gd name="adj2" fmla="val 80671"/>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系统简介</a:t>
            </a:r>
            <a:endParaRPr lang="en-US" altLang="zh-CN" sz="2000" dirty="0" smtClean="0">
              <a:solidFill>
                <a:schemeClr val="bg1"/>
              </a:solidFill>
              <a:latin typeface="华文细黑" pitchFamily="2" charset="-122"/>
              <a:ea typeface="华文细黑" pitchFamily="2" charset="-122"/>
            </a:endParaRPr>
          </a:p>
        </p:txBody>
      </p:sp>
      <p:sp>
        <p:nvSpPr>
          <p:cNvPr id="39" name="圆角矩形标注 24"/>
          <p:cNvSpPr>
            <a:spLocks noChangeArrowheads="1"/>
          </p:cNvSpPr>
          <p:nvPr/>
        </p:nvSpPr>
        <p:spPr bwMode="auto">
          <a:xfrm>
            <a:off x="6800796" y="4381476"/>
            <a:ext cx="1600258" cy="762006"/>
          </a:xfrm>
          <a:prstGeom prst="wedgeRoundRectCallout">
            <a:avLst>
              <a:gd name="adj1" fmla="val 1644"/>
              <a:gd name="adj2" fmla="val -81068"/>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体系结构</a:t>
            </a:r>
            <a:endParaRPr lang="en-US" altLang="zh-CN" sz="2000" dirty="0" smtClean="0">
              <a:solidFill>
                <a:schemeClr val="bg1"/>
              </a:solidFill>
              <a:latin typeface="华文细黑" pitchFamily="2" charset="-122"/>
              <a:ea typeface="华文细黑" pitchFamily="2" charset="-122"/>
            </a:endParaRPr>
          </a:p>
        </p:txBody>
      </p:sp>
      <p:sp>
        <p:nvSpPr>
          <p:cNvPr id="17" name="灯片编号占位符 16"/>
          <p:cNvSpPr>
            <a:spLocks noGrp="1"/>
          </p:cNvSpPr>
          <p:nvPr>
            <p:ph type="sldNum" sz="quarter" idx="10"/>
          </p:nvPr>
        </p:nvSpPr>
        <p:spPr/>
        <p:txBody>
          <a:bodyPr/>
          <a:lstStyle/>
          <a:p>
            <a:pPr>
              <a:defRPr/>
            </a:pPr>
            <a:fld id="{EB4E7424-DEF9-4E7B-8F5A-44C973303550}" type="slidenum">
              <a:rPr lang="zh-CN" altLang="en-US" smtClean="0"/>
              <a:pPr>
                <a:defRPr/>
              </a:pPr>
              <a:t>15</a:t>
            </a:fld>
            <a:r>
              <a:rPr lang="en-US" smtClean="0"/>
              <a:t> / 26</a:t>
            </a:r>
            <a:endParaRPr lang="en-US" dirty="0"/>
          </a:p>
        </p:txBody>
      </p:sp>
      <p:pic>
        <p:nvPicPr>
          <p:cNvPr id="20570" name="Picture 90" descr="C:\Users\Mortaldy\Pictures\图片2.png"/>
          <p:cNvPicPr>
            <a:picLocks noChangeAspect="1" noChangeArrowheads="1"/>
          </p:cNvPicPr>
          <p:nvPr/>
        </p:nvPicPr>
        <p:blipFill>
          <a:blip r:embed="rId5" cstate="print"/>
          <a:srcRect/>
          <a:stretch>
            <a:fillRect/>
          </a:stretch>
        </p:blipFill>
        <p:spPr bwMode="auto">
          <a:xfrm>
            <a:off x="0" y="2824163"/>
            <a:ext cx="5327650" cy="4052887"/>
          </a:xfrm>
          <a:prstGeom prst="rect">
            <a:avLst/>
          </a:prstGeom>
          <a:noFill/>
        </p:spPr>
      </p:pic>
      <p:pic>
        <p:nvPicPr>
          <p:cNvPr id="20571" name="Picture 91" descr="C:\Users\Mortaldy\Pictures\图片5.png"/>
          <p:cNvPicPr>
            <a:picLocks noChangeAspect="1" noChangeArrowheads="1"/>
          </p:cNvPicPr>
          <p:nvPr/>
        </p:nvPicPr>
        <p:blipFill>
          <a:blip r:embed="rId6" cstate="print"/>
          <a:srcRect/>
          <a:stretch>
            <a:fillRect/>
          </a:stretch>
        </p:blipFill>
        <p:spPr bwMode="auto">
          <a:xfrm>
            <a:off x="4448629" y="1063851"/>
            <a:ext cx="4711700" cy="2822575"/>
          </a:xfrm>
          <a:prstGeom prst="rect">
            <a:avLst/>
          </a:prstGeom>
          <a:noFill/>
        </p:spPr>
      </p:pic>
    </p:spTree>
    <p:custDataLst>
      <p:tags r:id="rId1"/>
    </p:custDataLst>
  </p:cSld>
  <p:clrMapOvr>
    <a:masterClrMapping/>
  </p:clrMapOvr>
  <p:transition advTm="47876">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256400" y="458788"/>
            <a:ext cx="7391400" cy="488950"/>
          </a:xfrm>
        </p:spPr>
        <p:txBody>
          <a:bodyPr/>
          <a:lstStyle/>
          <a:p>
            <a:pPr eaLnBrk="1" hangingPunct="1"/>
            <a:r>
              <a:rPr lang="zh-CN" altLang="en-US" sz="3600" dirty="0" smtClean="0">
                <a:ea typeface="黑体" pitchFamily="49" charset="-122"/>
              </a:rPr>
              <a:t>时空流数据管理器</a:t>
            </a:r>
            <a:endParaRPr lang="zh-CN" altLang="zh-CN" sz="3600" dirty="0" smtClean="0">
              <a:ea typeface="黑体" pitchFamily="49" charset="-122"/>
            </a:endParaRPr>
          </a:p>
        </p:txBody>
      </p:sp>
      <p:sp>
        <p:nvSpPr>
          <p:cNvPr id="20484" name="Rectangle 3"/>
          <p:cNvSpPr>
            <a:spLocks noGrp="1" noChangeArrowheads="1"/>
          </p:cNvSpPr>
          <p:nvPr>
            <p:ph type="body" idx="1"/>
          </p:nvPr>
        </p:nvSpPr>
        <p:spPr>
          <a:xfrm>
            <a:off x="457200" y="1231900"/>
            <a:ext cx="2362200" cy="4187825"/>
          </a:xfrm>
        </p:spPr>
        <p:txBody>
          <a:bodyPr/>
          <a:lstStyle/>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r>
              <a:rPr lang="en-US" altLang="zh-CN" smtClean="0">
                <a:ea typeface="宋体" pitchFamily="2" charset="-122"/>
              </a:rPr>
              <a:t>	</a:t>
            </a:r>
          </a:p>
          <a:p>
            <a:pPr>
              <a:lnSpc>
                <a:spcPct val="90000"/>
              </a:lnSpc>
              <a:buFont typeface="Wingdings" pitchFamily="2" charset="2"/>
              <a:buNone/>
            </a:pPr>
            <a:endParaRPr lang="en-US" altLang="zh-CN" sz="2000" smtClean="0">
              <a:ea typeface="宋体" pitchFamily="2" charset="-122"/>
            </a:endParaRPr>
          </a:p>
          <a:p>
            <a:pPr>
              <a:lnSpc>
                <a:spcPct val="90000"/>
              </a:lnSpc>
              <a:buFont typeface="Wingdings" pitchFamily="2" charset="2"/>
              <a:buNone/>
            </a:pPr>
            <a:r>
              <a:rPr lang="en-US" altLang="zh-CN" sz="2000" smtClean="0">
                <a:ea typeface="宋体" pitchFamily="2" charset="-122"/>
              </a:rPr>
              <a:t>	</a:t>
            </a:r>
          </a:p>
          <a:p>
            <a:pPr>
              <a:lnSpc>
                <a:spcPct val="90000"/>
              </a:lnSpc>
              <a:buFont typeface="Wingdings" pitchFamily="2" charset="2"/>
              <a:buNone/>
            </a:pPr>
            <a:r>
              <a:rPr lang="en-US" altLang="zh-CN" smtClean="0">
                <a:ea typeface="宋体" pitchFamily="2" charset="-122"/>
              </a:rPr>
              <a:t>	</a:t>
            </a:r>
            <a:endParaRPr lang="en-US" altLang="zh-CN" sz="2000" smtClean="0">
              <a:ea typeface="宋体" pitchFamily="2" charset="-122"/>
            </a:endParaRPr>
          </a:p>
          <a:p>
            <a:pPr>
              <a:lnSpc>
                <a:spcPct val="90000"/>
              </a:lnSpc>
              <a:buFont typeface="Wingdings" pitchFamily="2" charset="2"/>
              <a:buNone/>
            </a:pPr>
            <a:r>
              <a:rPr lang="en-US" altLang="zh-CN" smtClean="0">
                <a:ea typeface="宋体" pitchFamily="2" charset="-122"/>
              </a:rPr>
              <a:t>	</a:t>
            </a:r>
          </a:p>
          <a:p>
            <a:pPr>
              <a:lnSpc>
                <a:spcPct val="90000"/>
              </a:lnSpc>
              <a:buFont typeface="Wingdings" pitchFamily="2" charset="2"/>
              <a:buNone/>
            </a:pPr>
            <a:r>
              <a:rPr lang="en-US" altLang="zh-CN" sz="2000" b="1" smtClean="0">
                <a:ea typeface="宋体" pitchFamily="2" charset="-122"/>
              </a:rPr>
              <a:t>	</a:t>
            </a:r>
            <a:endParaRPr lang="zh-CN" altLang="en-US" smtClean="0">
              <a:ea typeface="宋体" pitchFamily="2" charset="-122"/>
            </a:endParaRPr>
          </a:p>
        </p:txBody>
      </p:sp>
      <p:pic>
        <p:nvPicPr>
          <p:cNvPr id="20485" name="Picture 6" descr="photo_mark"/>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8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8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1"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0492"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39" name="圆角矩形标注 24"/>
          <p:cNvSpPr>
            <a:spLocks noChangeArrowheads="1"/>
          </p:cNvSpPr>
          <p:nvPr/>
        </p:nvSpPr>
        <p:spPr bwMode="auto">
          <a:xfrm>
            <a:off x="6210282" y="5038659"/>
            <a:ext cx="1600258" cy="762006"/>
          </a:xfrm>
          <a:prstGeom prst="wedgeRoundRectCallout">
            <a:avLst>
              <a:gd name="adj1" fmla="val -64073"/>
              <a:gd name="adj2" fmla="val -43250"/>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   协作流程</a:t>
            </a:r>
            <a:endParaRPr lang="en-US" altLang="zh-CN" sz="2000" dirty="0" smtClean="0">
              <a:solidFill>
                <a:schemeClr val="bg1"/>
              </a:solidFill>
              <a:latin typeface="华文细黑" pitchFamily="2" charset="-122"/>
              <a:ea typeface="华文细黑" pitchFamily="2" charset="-122"/>
            </a:endParaRPr>
          </a:p>
        </p:txBody>
      </p:sp>
      <p:grpSp>
        <p:nvGrpSpPr>
          <p:cNvPr id="41" name="组合 40"/>
          <p:cNvGrpSpPr/>
          <p:nvPr/>
        </p:nvGrpSpPr>
        <p:grpSpPr>
          <a:xfrm>
            <a:off x="6287973" y="2551546"/>
            <a:ext cx="1249267" cy="430887"/>
            <a:chOff x="6269137" y="1358515"/>
            <a:chExt cx="1249267" cy="430887"/>
          </a:xfrm>
        </p:grpSpPr>
        <p:pic>
          <p:nvPicPr>
            <p:cNvPr id="92165" name="Picture 5"/>
            <p:cNvPicPr>
              <a:picLocks noChangeAspect="1" noChangeArrowheads="1"/>
            </p:cNvPicPr>
            <p:nvPr/>
          </p:nvPicPr>
          <p:blipFill>
            <a:blip r:embed="rId5" cstate="print"/>
            <a:srcRect/>
            <a:stretch>
              <a:fillRect/>
            </a:stretch>
          </p:blipFill>
          <p:spPr bwMode="auto">
            <a:xfrm>
              <a:off x="6269137" y="1398852"/>
              <a:ext cx="363673" cy="380990"/>
            </a:xfrm>
            <a:prstGeom prst="rect">
              <a:avLst/>
            </a:prstGeom>
            <a:noFill/>
            <a:ln w="9525">
              <a:noFill/>
              <a:miter lim="800000"/>
              <a:headEnd/>
              <a:tailEnd/>
            </a:ln>
          </p:spPr>
        </p:pic>
        <p:sp>
          <p:nvSpPr>
            <p:cNvPr id="26" name="TextBox 25"/>
            <p:cNvSpPr txBox="1">
              <a:spLocks noChangeArrowheads="1"/>
            </p:cNvSpPr>
            <p:nvPr/>
          </p:nvSpPr>
          <p:spPr bwMode="auto">
            <a:xfrm>
              <a:off x="6705544" y="1358515"/>
              <a:ext cx="81286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输入</a:t>
              </a:r>
              <a:endParaRPr lang="en-US" altLang="zh-CN" sz="2200" dirty="0" smtClean="0">
                <a:latin typeface="华文细黑" pitchFamily="2" charset="-122"/>
                <a:ea typeface="华文细黑" pitchFamily="2" charset="-122"/>
              </a:endParaRPr>
            </a:p>
          </p:txBody>
        </p:sp>
      </p:grpSp>
      <p:grpSp>
        <p:nvGrpSpPr>
          <p:cNvPr id="40" name="组合 39"/>
          <p:cNvGrpSpPr/>
          <p:nvPr/>
        </p:nvGrpSpPr>
        <p:grpSpPr>
          <a:xfrm>
            <a:off x="7588705" y="2551546"/>
            <a:ext cx="1274667" cy="430887"/>
            <a:chOff x="6269137" y="2033590"/>
            <a:chExt cx="1274667" cy="430887"/>
          </a:xfrm>
        </p:grpSpPr>
        <p:pic>
          <p:nvPicPr>
            <p:cNvPr id="92166" name="Picture 6"/>
            <p:cNvPicPr>
              <a:picLocks noChangeAspect="1" noChangeArrowheads="1"/>
            </p:cNvPicPr>
            <p:nvPr/>
          </p:nvPicPr>
          <p:blipFill>
            <a:blip r:embed="rId6" cstate="print"/>
            <a:srcRect/>
            <a:stretch>
              <a:fillRect/>
            </a:stretch>
          </p:blipFill>
          <p:spPr bwMode="auto">
            <a:xfrm>
              <a:off x="6269137" y="2073927"/>
              <a:ext cx="363673" cy="380990"/>
            </a:xfrm>
            <a:prstGeom prst="rect">
              <a:avLst/>
            </a:prstGeom>
            <a:noFill/>
            <a:ln w="9525">
              <a:noFill/>
              <a:miter lim="800000"/>
              <a:headEnd/>
              <a:tailEnd/>
            </a:ln>
          </p:spPr>
        </p:pic>
        <p:sp>
          <p:nvSpPr>
            <p:cNvPr id="30" name="TextBox 29"/>
            <p:cNvSpPr txBox="1">
              <a:spLocks noChangeArrowheads="1"/>
            </p:cNvSpPr>
            <p:nvPr/>
          </p:nvSpPr>
          <p:spPr bwMode="auto">
            <a:xfrm>
              <a:off x="6705544" y="2033590"/>
              <a:ext cx="83826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接收</a:t>
              </a:r>
              <a:endParaRPr lang="en-US" altLang="zh-CN" sz="2200" dirty="0" smtClean="0">
                <a:latin typeface="华文细黑" pitchFamily="2" charset="-122"/>
                <a:ea typeface="华文细黑" pitchFamily="2" charset="-122"/>
              </a:endParaRPr>
            </a:p>
          </p:txBody>
        </p:sp>
      </p:grpSp>
      <p:grpSp>
        <p:nvGrpSpPr>
          <p:cNvPr id="42" name="组合 41"/>
          <p:cNvGrpSpPr/>
          <p:nvPr/>
        </p:nvGrpSpPr>
        <p:grpSpPr>
          <a:xfrm>
            <a:off x="6287973" y="3336547"/>
            <a:ext cx="1249267" cy="430887"/>
            <a:chOff x="6269137" y="2708665"/>
            <a:chExt cx="1249267" cy="430887"/>
          </a:xfrm>
        </p:grpSpPr>
        <p:pic>
          <p:nvPicPr>
            <p:cNvPr id="92168" name="Picture 8"/>
            <p:cNvPicPr>
              <a:picLocks noChangeAspect="1" noChangeArrowheads="1"/>
            </p:cNvPicPr>
            <p:nvPr/>
          </p:nvPicPr>
          <p:blipFill>
            <a:blip r:embed="rId7" cstate="print"/>
            <a:srcRect/>
            <a:stretch>
              <a:fillRect/>
            </a:stretch>
          </p:blipFill>
          <p:spPr bwMode="auto">
            <a:xfrm>
              <a:off x="6269137" y="2749002"/>
              <a:ext cx="363673" cy="380990"/>
            </a:xfrm>
            <a:prstGeom prst="rect">
              <a:avLst/>
            </a:prstGeom>
            <a:noFill/>
            <a:ln w="9525">
              <a:noFill/>
              <a:miter lim="800000"/>
              <a:headEnd/>
              <a:tailEnd/>
            </a:ln>
          </p:spPr>
        </p:pic>
        <p:sp>
          <p:nvSpPr>
            <p:cNvPr id="31" name="TextBox 30"/>
            <p:cNvSpPr txBox="1">
              <a:spLocks noChangeArrowheads="1"/>
            </p:cNvSpPr>
            <p:nvPr/>
          </p:nvSpPr>
          <p:spPr bwMode="auto">
            <a:xfrm>
              <a:off x="6705544" y="2708665"/>
              <a:ext cx="81286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滑动</a:t>
              </a:r>
              <a:endParaRPr lang="en-US" altLang="zh-CN" sz="2200" dirty="0" smtClean="0">
                <a:latin typeface="华文细黑" pitchFamily="2" charset="-122"/>
                <a:ea typeface="华文细黑" pitchFamily="2" charset="-122"/>
              </a:endParaRPr>
            </a:p>
          </p:txBody>
        </p:sp>
      </p:grpSp>
      <p:grpSp>
        <p:nvGrpSpPr>
          <p:cNvPr id="43" name="组合 42"/>
          <p:cNvGrpSpPr/>
          <p:nvPr/>
        </p:nvGrpSpPr>
        <p:grpSpPr>
          <a:xfrm>
            <a:off x="7588705" y="3336547"/>
            <a:ext cx="1274667" cy="430887"/>
            <a:chOff x="6269137" y="3383740"/>
            <a:chExt cx="1274667" cy="430887"/>
          </a:xfrm>
        </p:grpSpPr>
        <p:pic>
          <p:nvPicPr>
            <p:cNvPr id="92169" name="Picture 9"/>
            <p:cNvPicPr>
              <a:picLocks noChangeAspect="1" noChangeArrowheads="1"/>
            </p:cNvPicPr>
            <p:nvPr/>
          </p:nvPicPr>
          <p:blipFill>
            <a:blip r:embed="rId8" cstate="print"/>
            <a:srcRect/>
            <a:stretch>
              <a:fillRect/>
            </a:stretch>
          </p:blipFill>
          <p:spPr bwMode="auto">
            <a:xfrm>
              <a:off x="6269137" y="3424077"/>
              <a:ext cx="363673" cy="380990"/>
            </a:xfrm>
            <a:prstGeom prst="rect">
              <a:avLst/>
            </a:prstGeom>
            <a:noFill/>
            <a:ln w="9525">
              <a:noFill/>
              <a:miter lim="800000"/>
              <a:headEnd/>
              <a:tailEnd/>
            </a:ln>
          </p:spPr>
        </p:pic>
        <p:sp>
          <p:nvSpPr>
            <p:cNvPr id="32" name="TextBox 31"/>
            <p:cNvSpPr txBox="1">
              <a:spLocks noChangeArrowheads="1"/>
            </p:cNvSpPr>
            <p:nvPr/>
          </p:nvSpPr>
          <p:spPr bwMode="auto">
            <a:xfrm>
              <a:off x="6705544" y="3383740"/>
              <a:ext cx="83826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执行</a:t>
              </a:r>
              <a:endParaRPr lang="en-US" altLang="zh-CN" sz="2200" dirty="0" smtClean="0">
                <a:latin typeface="华文细黑" pitchFamily="2" charset="-122"/>
                <a:ea typeface="华文细黑" pitchFamily="2" charset="-122"/>
              </a:endParaRPr>
            </a:p>
          </p:txBody>
        </p:sp>
      </p:grpSp>
      <p:grpSp>
        <p:nvGrpSpPr>
          <p:cNvPr id="44" name="组合 43"/>
          <p:cNvGrpSpPr/>
          <p:nvPr/>
        </p:nvGrpSpPr>
        <p:grpSpPr>
          <a:xfrm>
            <a:off x="6287973" y="4121547"/>
            <a:ext cx="1287367" cy="430887"/>
            <a:chOff x="6269137" y="4058815"/>
            <a:chExt cx="1287367" cy="430887"/>
          </a:xfrm>
        </p:grpSpPr>
        <p:pic>
          <p:nvPicPr>
            <p:cNvPr id="92170" name="Picture 10"/>
            <p:cNvPicPr>
              <a:picLocks noChangeAspect="1" noChangeArrowheads="1"/>
            </p:cNvPicPr>
            <p:nvPr/>
          </p:nvPicPr>
          <p:blipFill>
            <a:blip r:embed="rId9" cstate="print"/>
            <a:srcRect/>
            <a:stretch>
              <a:fillRect/>
            </a:stretch>
          </p:blipFill>
          <p:spPr bwMode="auto">
            <a:xfrm>
              <a:off x="6269137" y="4099152"/>
              <a:ext cx="363673" cy="380990"/>
            </a:xfrm>
            <a:prstGeom prst="rect">
              <a:avLst/>
            </a:prstGeom>
            <a:noFill/>
            <a:ln w="9525">
              <a:noFill/>
              <a:miter lim="800000"/>
              <a:headEnd/>
              <a:tailEnd/>
            </a:ln>
          </p:spPr>
        </p:pic>
        <p:sp>
          <p:nvSpPr>
            <p:cNvPr id="33" name="TextBox 32"/>
            <p:cNvSpPr txBox="1">
              <a:spLocks noChangeArrowheads="1"/>
            </p:cNvSpPr>
            <p:nvPr/>
          </p:nvSpPr>
          <p:spPr bwMode="auto">
            <a:xfrm>
              <a:off x="6705544" y="4058815"/>
              <a:ext cx="85096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移出</a:t>
              </a:r>
              <a:endParaRPr lang="en-US" altLang="zh-CN" sz="2200" dirty="0" smtClean="0">
                <a:latin typeface="华文细黑" pitchFamily="2" charset="-122"/>
                <a:ea typeface="华文细黑" pitchFamily="2" charset="-122"/>
              </a:endParaRPr>
            </a:p>
          </p:txBody>
        </p:sp>
      </p:grpSp>
      <p:grpSp>
        <p:nvGrpSpPr>
          <p:cNvPr id="45" name="组合 44"/>
          <p:cNvGrpSpPr/>
          <p:nvPr/>
        </p:nvGrpSpPr>
        <p:grpSpPr>
          <a:xfrm>
            <a:off x="7588705" y="4121547"/>
            <a:ext cx="1249267" cy="430887"/>
            <a:chOff x="6269137" y="4733891"/>
            <a:chExt cx="1249267" cy="430887"/>
          </a:xfrm>
        </p:grpSpPr>
        <p:pic>
          <p:nvPicPr>
            <p:cNvPr id="92171" name="Picture 11"/>
            <p:cNvPicPr>
              <a:picLocks noChangeAspect="1" noChangeArrowheads="1"/>
            </p:cNvPicPr>
            <p:nvPr/>
          </p:nvPicPr>
          <p:blipFill>
            <a:blip r:embed="rId10" cstate="print"/>
            <a:srcRect/>
            <a:stretch>
              <a:fillRect/>
            </a:stretch>
          </p:blipFill>
          <p:spPr bwMode="auto">
            <a:xfrm>
              <a:off x="6269137" y="4774228"/>
              <a:ext cx="363673" cy="380990"/>
            </a:xfrm>
            <a:prstGeom prst="rect">
              <a:avLst/>
            </a:prstGeom>
            <a:noFill/>
            <a:ln w="9525">
              <a:noFill/>
              <a:miter lim="800000"/>
              <a:headEnd/>
              <a:tailEnd/>
            </a:ln>
          </p:spPr>
        </p:pic>
        <p:sp>
          <p:nvSpPr>
            <p:cNvPr id="34" name="TextBox 33"/>
            <p:cNvSpPr txBox="1">
              <a:spLocks noChangeArrowheads="1"/>
            </p:cNvSpPr>
            <p:nvPr/>
          </p:nvSpPr>
          <p:spPr bwMode="auto">
            <a:xfrm>
              <a:off x="6705544" y="4733891"/>
              <a:ext cx="81286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spcAft>
                  <a:spcPts val="2400"/>
                </a:spcAft>
                <a:buClrTx/>
                <a:buFont typeface="Arial" charset="0"/>
                <a:buNone/>
              </a:pPr>
              <a:r>
                <a:rPr lang="zh-CN" altLang="en-US" sz="2200" dirty="0" smtClean="0">
                  <a:latin typeface="华文细黑" pitchFamily="2" charset="-122"/>
                  <a:ea typeface="华文细黑" pitchFamily="2" charset="-122"/>
                </a:rPr>
                <a:t>输出</a:t>
              </a:r>
              <a:endParaRPr lang="en-US" altLang="zh-CN" sz="2200" dirty="0" smtClean="0">
                <a:latin typeface="华文细黑" pitchFamily="2" charset="-122"/>
                <a:ea typeface="华文细黑" pitchFamily="2" charset="-122"/>
              </a:endParaRPr>
            </a:p>
          </p:txBody>
        </p:sp>
      </p:grpSp>
      <p:sp>
        <p:nvSpPr>
          <p:cNvPr id="36" name="内容占位符 2"/>
          <p:cNvSpPr txBox="1">
            <a:spLocks/>
          </p:cNvSpPr>
          <p:nvPr/>
        </p:nvSpPr>
        <p:spPr>
          <a:xfrm>
            <a:off x="6013704" y="1713993"/>
            <a:ext cx="2838196"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b="1" dirty="0" smtClean="0">
                <a:solidFill>
                  <a:srgbClr val="1B4171"/>
                </a:solidFill>
                <a:latin typeface="华文细黑" pitchFamily="2" charset="-122"/>
                <a:ea typeface="华文细黑" pitchFamily="2" charset="-122"/>
              </a:rPr>
              <a:t>六个主要线程：</a:t>
            </a:r>
          </a:p>
        </p:txBody>
      </p:sp>
      <p:sp>
        <p:nvSpPr>
          <p:cNvPr id="37" name="灯片编号占位符 36"/>
          <p:cNvSpPr>
            <a:spLocks noGrp="1"/>
          </p:cNvSpPr>
          <p:nvPr>
            <p:ph type="sldNum" sz="quarter" idx="10"/>
          </p:nvPr>
        </p:nvSpPr>
        <p:spPr/>
        <p:txBody>
          <a:bodyPr/>
          <a:lstStyle/>
          <a:p>
            <a:pPr>
              <a:defRPr/>
            </a:pPr>
            <a:fld id="{EB4E7424-DEF9-4E7B-8F5A-44C973303550}" type="slidenum">
              <a:rPr lang="zh-CN" altLang="en-US" smtClean="0"/>
              <a:pPr>
                <a:defRPr/>
              </a:pPr>
              <a:t>16</a:t>
            </a:fld>
            <a:r>
              <a:rPr lang="en-US" smtClean="0"/>
              <a:t> / 26</a:t>
            </a:r>
            <a:endParaRPr lang="en-US" dirty="0"/>
          </a:p>
        </p:txBody>
      </p:sp>
      <p:pic>
        <p:nvPicPr>
          <p:cNvPr id="2" name="Picture 5" descr="C:\Users\Mortaldy\Pictures\图片1.png"/>
          <p:cNvPicPr>
            <a:picLocks noChangeAspect="1" noChangeArrowheads="1"/>
          </p:cNvPicPr>
          <p:nvPr/>
        </p:nvPicPr>
        <p:blipFill>
          <a:blip r:embed="rId11" cstate="print"/>
          <a:srcRect/>
          <a:stretch>
            <a:fillRect/>
          </a:stretch>
        </p:blipFill>
        <p:spPr bwMode="auto">
          <a:xfrm>
            <a:off x="149900" y="1315986"/>
            <a:ext cx="5815013" cy="4784725"/>
          </a:xfrm>
          <a:prstGeom prst="rect">
            <a:avLst/>
          </a:prstGeom>
          <a:noFill/>
        </p:spPr>
      </p:pic>
    </p:spTree>
    <p:custDataLst>
      <p:tags r:id="rId1"/>
    </p:custDataLst>
  </p:cSld>
  <p:clrMapOvr>
    <a:masterClrMapping/>
  </p:clrMapOvr>
  <p:transition advTm="83819">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20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0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0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20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0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pic>
        <p:nvPicPr>
          <p:cNvPr id="21507" name="Picture 6" descr="photo_mark"/>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3"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514"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3563" name="内容占位符 1"/>
          <p:cNvSpPr>
            <a:spLocks noGrp="1"/>
          </p:cNvSpPr>
          <p:nvPr>
            <p:ph idx="1"/>
          </p:nvPr>
        </p:nvSpPr>
        <p:spPr>
          <a:xfrm>
            <a:off x="457200" y="1304981"/>
            <a:ext cx="8229600" cy="4986346"/>
          </a:xfrm>
          <a:extLst/>
        </p:spPr>
        <p:txBody>
          <a:bodyPr/>
          <a:lstStyle/>
          <a:p>
            <a:r>
              <a:rPr lang="zh-CN" altLang="en-US" dirty="0">
                <a:solidFill>
                  <a:srgbClr val="1B4171"/>
                </a:solidFill>
                <a:latin typeface="华文黑体" pitchFamily="2" charset="-122"/>
                <a:ea typeface="华文黑体" pitchFamily="2" charset="-122"/>
                <a:cs typeface="华文黑体" pitchFamily="2" charset="-122"/>
              </a:rPr>
              <a:t>实验</a:t>
            </a:r>
            <a:r>
              <a:rPr lang="zh-CN" altLang="en-US" dirty="0" smtClean="0">
                <a:solidFill>
                  <a:srgbClr val="1B4171"/>
                </a:solidFill>
                <a:latin typeface="华文黑体" pitchFamily="2" charset="-122"/>
                <a:ea typeface="华文黑体" pitchFamily="2" charset="-122"/>
                <a:cs typeface="华文黑体" pitchFamily="2" charset="-122"/>
              </a:rPr>
              <a:t>环境</a:t>
            </a:r>
            <a:endParaRPr lang="en-US" altLang="zh-CN" dirty="0" smtClean="0">
              <a:solidFill>
                <a:srgbClr val="1B4171"/>
              </a:solidFill>
              <a:latin typeface="华文黑体" pitchFamily="2" charset="-122"/>
              <a:ea typeface="华文黑体" pitchFamily="2" charset="-122"/>
              <a:cs typeface="华文黑体"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硬件环境：</a:t>
            </a:r>
            <a:r>
              <a:rPr lang="en-US" altLang="zh-CN" sz="2000" dirty="0" smtClean="0">
                <a:latin typeface="Century Gothic" pitchFamily="34" charset="0"/>
                <a:ea typeface="华文细黑" pitchFamily="2" charset="-122"/>
              </a:rPr>
              <a:t>3.40GHz </a:t>
            </a:r>
            <a:r>
              <a:rPr lang="en-US" altLang="zh-CN" sz="2000" dirty="0">
                <a:latin typeface="Century Gothic" pitchFamily="34" charset="0"/>
                <a:ea typeface="华文细黑" pitchFamily="2" charset="-122"/>
              </a:rPr>
              <a:t>Intel Core i7-2600 CPU</a:t>
            </a:r>
            <a:r>
              <a:rPr lang="zh-CN" altLang="zh-CN" sz="2000" dirty="0">
                <a:latin typeface="Century Gothic" pitchFamily="34" charset="0"/>
                <a:ea typeface="华文细黑" pitchFamily="2" charset="-122"/>
              </a:rPr>
              <a:t>，</a:t>
            </a:r>
            <a:r>
              <a:rPr lang="en-US" altLang="zh-CN" sz="2000" dirty="0">
                <a:latin typeface="Century Gothic" pitchFamily="34" charset="0"/>
                <a:ea typeface="华文细黑" pitchFamily="2" charset="-122"/>
              </a:rPr>
              <a:t>8GB</a:t>
            </a:r>
            <a:r>
              <a:rPr lang="zh-CN" altLang="zh-CN" sz="2000" dirty="0">
                <a:latin typeface="华文细黑" pitchFamily="2" charset="-122"/>
                <a:ea typeface="华文细黑" pitchFamily="2" charset="-122"/>
              </a:rPr>
              <a:t>内存，</a:t>
            </a:r>
            <a:r>
              <a:rPr lang="en-US" altLang="zh-CN" sz="2000" dirty="0">
                <a:latin typeface="Century Gothic" pitchFamily="34" charset="0"/>
                <a:ea typeface="华文细黑" pitchFamily="2" charset="-122"/>
              </a:rPr>
              <a:t>64-bit windows</a:t>
            </a:r>
            <a:r>
              <a:rPr lang="zh-CN" altLang="zh-CN" sz="2000" dirty="0" smtClean="0">
                <a:latin typeface="华文细黑" pitchFamily="2" charset="-122"/>
                <a:ea typeface="华文细黑" pitchFamily="2" charset="-122"/>
              </a:rPr>
              <a:t>操作系统</a:t>
            </a:r>
            <a:endParaRPr lang="en-US" altLang="zh-CN" sz="2000" dirty="0" smtClean="0">
              <a:latin typeface="华文细黑" pitchFamily="2" charset="-122"/>
              <a:ea typeface="华文细黑"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算法实现：</a:t>
            </a:r>
            <a:r>
              <a:rPr lang="en-US" altLang="zh-CN" sz="2000" dirty="0" smtClean="0">
                <a:latin typeface="Century Gothic" pitchFamily="34" charset="0"/>
                <a:ea typeface="华文细黑" pitchFamily="2" charset="-122"/>
              </a:rPr>
              <a:t>Java</a:t>
            </a:r>
            <a:r>
              <a:rPr lang="zh-CN" altLang="en-US" sz="2000" dirty="0" smtClean="0">
                <a:latin typeface="华文细黑" pitchFamily="2" charset="-122"/>
                <a:ea typeface="华文细黑" pitchFamily="2" charset="-122"/>
              </a:rPr>
              <a:t>语言  ，</a:t>
            </a:r>
            <a:r>
              <a:rPr lang="en-US" altLang="zh-CN" sz="2000" dirty="0" smtClean="0">
                <a:latin typeface="Century Gothic" pitchFamily="34" charset="0"/>
                <a:ea typeface="华文细黑" pitchFamily="2" charset="-122"/>
              </a:rPr>
              <a:t>IDE</a:t>
            </a:r>
            <a:r>
              <a:rPr lang="zh-CN" altLang="en-US" sz="2000" dirty="0" smtClean="0">
                <a:latin typeface="Century Gothic" pitchFamily="34" charset="0"/>
                <a:ea typeface="华文细黑" pitchFamily="2" charset="-122"/>
              </a:rPr>
              <a:t>：</a:t>
            </a:r>
            <a:r>
              <a:rPr lang="en-US" altLang="zh-CN" sz="2000" dirty="0" smtClean="0">
                <a:latin typeface="Century Gothic" pitchFamily="34" charset="0"/>
                <a:ea typeface="华文细黑" pitchFamily="2" charset="-122"/>
              </a:rPr>
              <a:t>Eclipse</a:t>
            </a: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真实数据集：</a:t>
            </a:r>
            <a:r>
              <a:rPr lang="en-US" altLang="zh-CN" sz="1600" dirty="0" smtClean="0">
                <a:solidFill>
                  <a:schemeClr val="tx1">
                    <a:lumMod val="75000"/>
                    <a:lumOff val="25000"/>
                  </a:schemeClr>
                </a:solidFill>
                <a:latin typeface="华文细黑" pitchFamily="2" charset="-122"/>
                <a:ea typeface="华文细黑" pitchFamily="2" charset="-122"/>
              </a:rPr>
              <a:t>Sensor</a:t>
            </a:r>
            <a:r>
              <a:rPr lang="zh-CN" altLang="en-US" sz="1600" dirty="0" smtClean="0">
                <a:solidFill>
                  <a:schemeClr val="tx1">
                    <a:lumMod val="75000"/>
                    <a:lumOff val="25000"/>
                  </a:schemeClr>
                </a:solidFill>
                <a:latin typeface="华文细黑" pitchFamily="2" charset="-122"/>
                <a:ea typeface="华文细黑" pitchFamily="2" charset="-122"/>
              </a:rPr>
              <a:t>（</a:t>
            </a:r>
            <a:r>
              <a:rPr lang="en-US" altLang="zh-CN" sz="1600" dirty="0" smtClean="0">
                <a:solidFill>
                  <a:schemeClr val="tx1">
                    <a:lumMod val="75000"/>
                    <a:lumOff val="25000"/>
                  </a:schemeClr>
                </a:solidFill>
                <a:latin typeface="华文细黑" pitchFamily="2" charset="-122"/>
                <a:ea typeface="华文细黑" pitchFamily="2" charset="-122"/>
              </a:rPr>
              <a:t> </a:t>
            </a:r>
            <a:r>
              <a:rPr lang="en-US" altLang="zh-CN" sz="1600" dirty="0" smtClean="0">
                <a:solidFill>
                  <a:schemeClr val="tx1">
                    <a:lumMod val="75000"/>
                    <a:lumOff val="25000"/>
                  </a:schemeClr>
                </a:solidFill>
                <a:latin typeface="华文细黑" pitchFamily="2" charset="-122"/>
                <a:ea typeface="华文细黑" pitchFamily="2" charset="-122"/>
                <a:hlinkClick r:id="rId5"/>
              </a:rPr>
              <a:t>http://db.csail.mit.edu/labdata/labdata.html</a:t>
            </a:r>
            <a:r>
              <a:rPr lang="zh-CN" altLang="en-US" sz="1600" dirty="0" smtClean="0">
                <a:solidFill>
                  <a:schemeClr val="tx1">
                    <a:lumMod val="75000"/>
                    <a:lumOff val="25000"/>
                  </a:schemeClr>
                </a:solidFill>
                <a:latin typeface="华文细黑" pitchFamily="2" charset="-122"/>
                <a:ea typeface="华文细黑" pitchFamily="2" charset="-122"/>
              </a:rPr>
              <a:t>）</a:t>
            </a:r>
            <a:r>
              <a:rPr lang="en-US" altLang="zh-CN" sz="1600" dirty="0" smtClean="0">
                <a:solidFill>
                  <a:schemeClr val="tx1">
                    <a:lumMod val="75000"/>
                    <a:lumOff val="25000"/>
                  </a:schemeClr>
                </a:solidFill>
                <a:latin typeface="华文细黑" pitchFamily="2" charset="-122"/>
                <a:ea typeface="华文细黑" pitchFamily="2" charset="-122"/>
              </a:rPr>
              <a:t>Weather</a:t>
            </a:r>
            <a:r>
              <a:rPr lang="zh-CN" altLang="en-US" sz="1600" dirty="0" smtClean="0">
                <a:solidFill>
                  <a:schemeClr val="tx1">
                    <a:lumMod val="75000"/>
                    <a:lumOff val="25000"/>
                  </a:schemeClr>
                </a:solidFill>
                <a:latin typeface="华文细黑" pitchFamily="2" charset="-122"/>
                <a:ea typeface="华文细黑" pitchFamily="2" charset="-122"/>
              </a:rPr>
              <a:t>（</a:t>
            </a:r>
            <a:r>
              <a:rPr lang="en-US" altLang="zh-CN" sz="1600" dirty="0" smtClean="0">
                <a:solidFill>
                  <a:schemeClr val="tx1">
                    <a:lumMod val="75000"/>
                    <a:lumOff val="25000"/>
                  </a:schemeClr>
                </a:solidFill>
                <a:latin typeface="华文细黑" pitchFamily="2" charset="-122"/>
                <a:ea typeface="华文细黑" pitchFamily="2" charset="-122"/>
              </a:rPr>
              <a:t> </a:t>
            </a:r>
            <a:r>
              <a:rPr lang="en-US" altLang="zh-CN" sz="1600" dirty="0" smtClean="0">
                <a:solidFill>
                  <a:schemeClr val="tx1">
                    <a:lumMod val="75000"/>
                    <a:lumOff val="25000"/>
                  </a:schemeClr>
                </a:solidFill>
                <a:latin typeface="华文细黑" pitchFamily="2" charset="-122"/>
                <a:ea typeface="华文细黑" pitchFamily="2" charset="-122"/>
                <a:hlinkClick r:id="rId6"/>
              </a:rPr>
              <a:t>http://www.accuweather.com</a:t>
            </a:r>
            <a:r>
              <a:rPr lang="zh-CN" altLang="en-US" sz="1600" dirty="0" smtClean="0">
                <a:solidFill>
                  <a:schemeClr val="tx1">
                    <a:lumMod val="75000"/>
                    <a:lumOff val="25000"/>
                  </a:schemeClr>
                </a:solidFill>
                <a:latin typeface="华文细黑" pitchFamily="2" charset="-122"/>
                <a:ea typeface="华文细黑" pitchFamily="2" charset="-122"/>
              </a:rPr>
              <a:t>）</a:t>
            </a:r>
            <a:endParaRPr lang="en-US" altLang="zh-CN" sz="1600" dirty="0" smtClean="0">
              <a:solidFill>
                <a:schemeClr val="tx1">
                  <a:lumMod val="75000"/>
                  <a:lumOff val="25000"/>
                </a:schemeClr>
              </a:solidFill>
              <a:latin typeface="华文细黑" pitchFamily="2" charset="-122"/>
              <a:ea typeface="华文细黑" pitchFamily="2" charset="-122"/>
            </a:endParaRPr>
          </a:p>
          <a:p>
            <a:pPr lvl="1">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模拟数据集：</a:t>
            </a:r>
            <a:r>
              <a:rPr lang="en-US" altLang="zh-CN" sz="1600" dirty="0" smtClean="0">
                <a:solidFill>
                  <a:schemeClr val="tx1">
                    <a:lumMod val="75000"/>
                    <a:lumOff val="25000"/>
                  </a:schemeClr>
                </a:solidFill>
                <a:latin typeface="华文细黑" pitchFamily="2" charset="-122"/>
                <a:ea typeface="华文细黑" pitchFamily="2" charset="-122"/>
              </a:rPr>
              <a:t>SYN</a:t>
            </a:r>
            <a:r>
              <a:rPr lang="zh-CN" altLang="en-US" sz="1600" dirty="0" smtClean="0">
                <a:solidFill>
                  <a:schemeClr val="tx1">
                    <a:lumMod val="75000"/>
                    <a:lumOff val="25000"/>
                  </a:schemeClr>
                </a:solidFill>
                <a:latin typeface="华文细黑" pitchFamily="2" charset="-122"/>
                <a:ea typeface="华文细黑" pitchFamily="2" charset="-122"/>
              </a:rPr>
              <a:t>（</a:t>
            </a:r>
            <a:r>
              <a:rPr lang="en-US" altLang="zh-CN" sz="1600" dirty="0" smtClean="0">
                <a:solidFill>
                  <a:schemeClr val="tx1">
                    <a:lumMod val="75000"/>
                    <a:lumOff val="25000"/>
                  </a:schemeClr>
                </a:solidFill>
                <a:latin typeface="华文细黑" pitchFamily="2" charset="-122"/>
                <a:ea typeface="华文细黑" pitchFamily="2" charset="-122"/>
              </a:rPr>
              <a:t>200, 400, 600, 800, 1000</a:t>
            </a:r>
            <a:r>
              <a:rPr lang="zh-CN" altLang="en-US" sz="1600" dirty="0" smtClean="0">
                <a:solidFill>
                  <a:schemeClr val="tx1">
                    <a:lumMod val="75000"/>
                    <a:lumOff val="25000"/>
                  </a:schemeClr>
                </a:solidFill>
                <a:latin typeface="华文细黑" pitchFamily="2" charset="-122"/>
                <a:ea typeface="华文细黑" pitchFamily="2" charset="-122"/>
              </a:rPr>
              <a:t>）</a:t>
            </a:r>
            <a:endParaRPr lang="en-US" altLang="zh-CN" sz="1600" dirty="0" smtClean="0">
              <a:solidFill>
                <a:schemeClr val="tx1">
                  <a:lumMod val="75000"/>
                  <a:lumOff val="25000"/>
                </a:schemeClr>
              </a:solidFill>
              <a:latin typeface="华文细黑" pitchFamily="2" charset="-122"/>
              <a:ea typeface="华文细黑" pitchFamily="2" charset="-122"/>
            </a:endParaRPr>
          </a:p>
          <a:p>
            <a:pPr lvl="1">
              <a:buNone/>
              <a:defRPr/>
            </a:pPr>
            <a:r>
              <a:rPr lang="en-US" altLang="zh-CN" sz="2000" dirty="0" smtClean="0">
                <a:latin typeface="华文细黑" pitchFamily="2" charset="-122"/>
                <a:ea typeface="华文细黑" pitchFamily="2" charset="-122"/>
              </a:rPr>
              <a:t>			</a:t>
            </a:r>
            <a:endParaRPr lang="en-US" altLang="zh-CN" b="1" kern="1200" dirty="0" smtClean="0">
              <a:ln w="1905"/>
              <a:effectLst>
                <a:innerShdw blurRad="69850" dist="43180" dir="5400000">
                  <a:srgbClr val="000000">
                    <a:alpha val="65000"/>
                  </a:srgbClr>
                </a:innerShdw>
              </a:effectLst>
              <a:latin typeface="华文细黑" pitchFamily="2" charset="-122"/>
              <a:ea typeface="华文细黑" pitchFamily="2" charset="-122"/>
            </a:endParaRPr>
          </a:p>
          <a:p>
            <a:pPr>
              <a:lnSpc>
                <a:spcPct val="90000"/>
              </a:lnSpc>
              <a:defRPr/>
            </a:pPr>
            <a:r>
              <a:rPr lang="zh-CN" altLang="en-US" dirty="0" smtClean="0">
                <a:solidFill>
                  <a:srgbClr val="1B4171"/>
                </a:solidFill>
                <a:latin typeface="华文黑体" pitchFamily="2" charset="-122"/>
                <a:ea typeface="华文黑体" pitchFamily="2" charset="-122"/>
                <a:cs typeface="华文黑体" pitchFamily="2" charset="-122"/>
              </a:rPr>
              <a:t>评估测度</a:t>
            </a:r>
            <a:endParaRPr lang="en-US" altLang="zh-CN" dirty="0" smtClean="0">
              <a:solidFill>
                <a:srgbClr val="1B4171"/>
              </a:solidFill>
              <a:latin typeface="华文黑体" pitchFamily="2" charset="-122"/>
              <a:ea typeface="华文黑体" pitchFamily="2" charset="-122"/>
              <a:cs typeface="华文黑体" pitchFamily="2" charset="-122"/>
            </a:endParaRPr>
          </a:p>
          <a:p>
            <a:pPr lvl="1">
              <a:lnSpc>
                <a:spcPct val="90000"/>
              </a:lnSpc>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运行效率</a:t>
            </a:r>
            <a:r>
              <a:rPr lang="en-US" altLang="zh-CN" sz="2000" dirty="0" smtClean="0">
                <a:latin typeface="华文细黑" pitchFamily="2" charset="-122"/>
                <a:ea typeface="华文细黑" pitchFamily="2" charset="-122"/>
              </a:rPr>
              <a:t>—</a:t>
            </a:r>
            <a:r>
              <a:rPr lang="en-US" altLang="zh-CN" sz="2000" dirty="0" smtClean="0">
                <a:latin typeface="Century Gothic" pitchFamily="34" charset="0"/>
                <a:ea typeface="华文细黑" pitchFamily="2" charset="-122"/>
              </a:rPr>
              <a:t>CPU</a:t>
            </a:r>
            <a:r>
              <a:rPr lang="zh-CN" altLang="en-US" sz="2000" dirty="0" smtClean="0">
                <a:latin typeface="华文细黑" pitchFamily="2" charset="-122"/>
                <a:ea typeface="华文细黑" pitchFamily="2" charset="-122"/>
              </a:rPr>
              <a:t>运行时间（平均执行时间</a:t>
            </a:r>
            <a:r>
              <a:rPr lang="en-US" altLang="zh-CN" sz="2000" dirty="0" smtClean="0">
                <a:latin typeface="Century Gothic" pitchFamily="34" charset="0"/>
                <a:ea typeface="华文细黑" pitchFamily="2" charset="-122"/>
              </a:rPr>
              <a:t>/ms</a:t>
            </a:r>
            <a:r>
              <a:rPr lang="zh-CN" altLang="en-US" sz="2000" dirty="0" smtClean="0">
                <a:latin typeface="华文细黑" pitchFamily="2" charset="-122"/>
                <a:ea typeface="华文细黑" pitchFamily="2" charset="-122"/>
              </a:rPr>
              <a:t>）</a:t>
            </a:r>
            <a:endParaRPr lang="en-US" altLang="zh-CN" sz="2000" dirty="0" smtClean="0">
              <a:latin typeface="华文细黑" pitchFamily="2" charset="-122"/>
              <a:ea typeface="华文细黑" pitchFamily="2" charset="-122"/>
            </a:endParaRPr>
          </a:p>
          <a:p>
            <a:pPr lvl="1">
              <a:lnSpc>
                <a:spcPct val="90000"/>
              </a:lnSpc>
              <a:buClr>
                <a:srgbClr val="97CBFF"/>
              </a:buClr>
              <a:buSzPct val="80000"/>
              <a:buFont typeface="Wingdings" pitchFamily="2" charset="2"/>
              <a:buChar char="l"/>
              <a:defRPr/>
            </a:pPr>
            <a:r>
              <a:rPr lang="zh-CN" altLang="en-US" sz="2000" dirty="0" smtClean="0">
                <a:latin typeface="华文细黑" pitchFamily="2" charset="-122"/>
                <a:ea typeface="华文细黑" pitchFamily="2" charset="-122"/>
              </a:rPr>
              <a:t>准确性</a:t>
            </a:r>
            <a:r>
              <a:rPr lang="en-US" altLang="zh-CN" sz="2000" dirty="0" smtClean="0">
                <a:latin typeface="华文细黑" pitchFamily="2" charset="-122"/>
                <a:ea typeface="华文细黑" pitchFamily="2" charset="-122"/>
              </a:rPr>
              <a:t>—</a:t>
            </a:r>
            <a:r>
              <a:rPr lang="zh-CN" altLang="en-US" sz="2000" dirty="0" smtClean="0">
                <a:latin typeface="华文细黑" pitchFamily="2" charset="-122"/>
                <a:ea typeface="华文细黑" pitchFamily="2" charset="-122"/>
              </a:rPr>
              <a:t>均方根误差</a:t>
            </a:r>
            <a:endParaRPr lang="en-US" altLang="zh-CN" sz="2000" dirty="0" smtClean="0">
              <a:latin typeface="华文细黑" pitchFamily="2" charset="-122"/>
              <a:ea typeface="华文细黑" pitchFamily="2" charset="-122"/>
            </a:endParaRPr>
          </a:p>
        </p:txBody>
      </p:sp>
      <p:pic>
        <p:nvPicPr>
          <p:cNvPr id="89090" name="Picture 2" descr="http://db.csail.mit.edu/labdata/lab.png"/>
          <p:cNvPicPr>
            <a:picLocks noChangeAspect="1" noChangeArrowheads="1"/>
          </p:cNvPicPr>
          <p:nvPr/>
        </p:nvPicPr>
        <p:blipFill>
          <a:blip r:embed="rId7" cstate="print"/>
          <a:srcRect/>
          <a:stretch>
            <a:fillRect/>
          </a:stretch>
        </p:blipFill>
        <p:spPr bwMode="auto">
          <a:xfrm flipV="1">
            <a:off x="5989748" y="3296285"/>
            <a:ext cx="2202725" cy="1142970"/>
          </a:xfrm>
          <a:prstGeom prst="rect">
            <a:avLst/>
          </a:prstGeom>
          <a:noFill/>
        </p:spPr>
      </p:pic>
      <p:graphicFrame>
        <p:nvGraphicFramePr>
          <p:cNvPr id="116739" name="Object 30"/>
          <p:cNvGraphicFramePr>
            <a:graphicFrameLocks noChangeAspect="1"/>
          </p:cNvGraphicFramePr>
          <p:nvPr/>
        </p:nvGraphicFramePr>
        <p:xfrm>
          <a:off x="685870" y="5419671"/>
          <a:ext cx="2854325" cy="839788"/>
        </p:xfrm>
        <a:graphic>
          <a:graphicData uri="http://schemas.openxmlformats.org/presentationml/2006/ole">
            <p:oleObj spid="_x0000_s116739" name="Equation" r:id="rId8" imgW="1384200" imgH="406080" progId="Equation.DSMT4">
              <p:embed/>
            </p:oleObj>
          </a:graphicData>
        </a:graphic>
      </p:graphicFrame>
      <p:sp>
        <p:nvSpPr>
          <p:cNvPr id="11674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6740" name="Object 4"/>
          <p:cNvGraphicFramePr>
            <a:graphicFrameLocks noChangeAspect="1"/>
          </p:cNvGraphicFramePr>
          <p:nvPr/>
        </p:nvGraphicFramePr>
        <p:xfrm>
          <a:off x="3668774" y="5483177"/>
          <a:ext cx="2438335" cy="743236"/>
        </p:xfrm>
        <a:graphic>
          <a:graphicData uri="http://schemas.openxmlformats.org/presentationml/2006/ole">
            <p:oleObj spid="_x0000_s116740" name="Equation" r:id="rId9" imgW="1777229" imgH="545863" progId="Equation.DSMT4">
              <p:embed/>
            </p:oleObj>
          </a:graphicData>
        </a:graphic>
      </p:graphicFrame>
      <p:sp>
        <p:nvSpPr>
          <p:cNvPr id="11674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6742" name="Object 6"/>
          <p:cNvGraphicFramePr>
            <a:graphicFrameLocks noChangeAspect="1"/>
          </p:cNvGraphicFramePr>
          <p:nvPr/>
        </p:nvGraphicFramePr>
        <p:xfrm>
          <a:off x="6235688" y="5536973"/>
          <a:ext cx="2520624" cy="593864"/>
        </p:xfrm>
        <a:graphic>
          <a:graphicData uri="http://schemas.openxmlformats.org/presentationml/2006/ole">
            <p:oleObj spid="_x0000_s116742" name="Equation" r:id="rId10" imgW="1816100" imgH="431800" progId="Equation.DSMT4">
              <p:embed/>
            </p:oleObj>
          </a:graphicData>
        </a:graphic>
      </p:graphicFrame>
      <p:sp>
        <p:nvSpPr>
          <p:cNvPr id="19" name="灯片编号占位符 18"/>
          <p:cNvSpPr>
            <a:spLocks noGrp="1"/>
          </p:cNvSpPr>
          <p:nvPr>
            <p:ph type="sldNum" sz="quarter" idx="10"/>
          </p:nvPr>
        </p:nvSpPr>
        <p:spPr/>
        <p:txBody>
          <a:bodyPr/>
          <a:lstStyle/>
          <a:p>
            <a:pPr>
              <a:defRPr/>
            </a:pPr>
            <a:fld id="{EB4E7424-DEF9-4E7B-8F5A-44C973303550}" type="slidenum">
              <a:rPr lang="zh-CN" altLang="en-US" smtClean="0"/>
              <a:pPr>
                <a:defRPr/>
              </a:pPr>
              <a:t>17</a:t>
            </a:fld>
            <a:r>
              <a:rPr lang="en-US" smtClean="0"/>
              <a:t> / 26</a:t>
            </a:r>
            <a:endParaRPr lang="en-US" dirty="0"/>
          </a:p>
        </p:txBody>
      </p:sp>
    </p:spTree>
  </p:cSld>
  <p:clrMapOvr>
    <a:masterClrMapping/>
  </p:clrMapOvr>
  <p:transition advTm="16676">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1"/>
          <p:cNvSpPr txBox="1">
            <a:spLocks/>
          </p:cNvSpPr>
          <p:nvPr/>
        </p:nvSpPr>
        <p:spPr bwMode="auto">
          <a:xfrm>
            <a:off x="6350" y="1241425"/>
            <a:ext cx="5022850"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增量时序式估计</a:t>
            </a:r>
            <a:r>
              <a:rPr lang="en-US" altLang="zh-CN" kern="0" dirty="0" smtClean="0">
                <a:solidFill>
                  <a:srgbClr val="1B4171"/>
                </a:solidFill>
                <a:latin typeface="华文黑体" pitchFamily="2" charset="-122"/>
                <a:ea typeface="华文黑体" pitchFamily="2" charset="-122"/>
                <a:cs typeface="华文黑体" pitchFamily="2" charset="-122"/>
              </a:rPr>
              <a:t>-</a:t>
            </a:r>
            <a:r>
              <a:rPr lang="zh-CN" altLang="en-US" kern="0" dirty="0" smtClean="0">
                <a:solidFill>
                  <a:srgbClr val="1B4171"/>
                </a:solidFill>
                <a:latin typeface="华文黑体" pitchFamily="2" charset="-122"/>
                <a:ea typeface="华文黑体" pitchFamily="2" charset="-122"/>
                <a:cs typeface="华文黑体" pitchFamily="2" charset="-122"/>
              </a:rPr>
              <a:t>平稳变化</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0" indent="0">
              <a:buFont typeface="Wingdings" pitchFamily="2" charset="2"/>
              <a:buNone/>
              <a:defRPr/>
            </a:pPr>
            <a:endParaRPr lang="en-US" altLang="zh-CN" dirty="0" smtClean="0">
              <a:latin typeface="华文楷体" pitchFamily="2" charset="-122"/>
              <a:ea typeface="华文楷体" pitchFamily="2" charset="-122"/>
            </a:endParaRPr>
          </a:p>
          <a:p>
            <a:pPr marL="0" indent="0">
              <a:buFont typeface="Wingdings" pitchFamily="2" charset="2"/>
              <a:buNone/>
              <a:defRPr/>
            </a:pPr>
            <a:endParaRPr lang="zh-CN" altLang="zh-CN" dirty="0" smtClean="0">
              <a:latin typeface="华文楷体" pitchFamily="2" charset="-122"/>
              <a:ea typeface="华文楷体" pitchFamily="2" charset="-122"/>
            </a:endParaRPr>
          </a:p>
        </p:txBody>
      </p:sp>
      <p:sp>
        <p:nvSpPr>
          <p:cNvPr id="25603"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pic>
        <p:nvPicPr>
          <p:cNvPr id="25604"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0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0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0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10"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5611"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0897" name="Picture 1" descr="Fig1_a"/>
          <p:cNvPicPr>
            <a:picLocks noChangeAspect="1" noChangeArrowheads="1"/>
          </p:cNvPicPr>
          <p:nvPr/>
        </p:nvPicPr>
        <p:blipFill>
          <a:blip r:embed="rId4" cstate="print"/>
          <a:srcRect/>
          <a:stretch>
            <a:fillRect/>
          </a:stretch>
        </p:blipFill>
        <p:spPr bwMode="auto">
          <a:xfrm>
            <a:off x="3200364" y="2044686"/>
            <a:ext cx="2743200" cy="1927225"/>
          </a:xfrm>
          <a:prstGeom prst="rect">
            <a:avLst/>
          </a:prstGeom>
          <a:noFill/>
          <a:ln w="9525">
            <a:noFill/>
            <a:miter lim="800000"/>
            <a:headEnd/>
            <a:tailEnd/>
          </a:ln>
        </p:spPr>
      </p:pic>
      <p:pic>
        <p:nvPicPr>
          <p:cNvPr id="80898" name="Picture 2" descr="Fig1_b"/>
          <p:cNvPicPr>
            <a:picLocks noChangeAspect="1" noChangeArrowheads="1"/>
          </p:cNvPicPr>
          <p:nvPr/>
        </p:nvPicPr>
        <p:blipFill>
          <a:blip r:embed="rId5" cstate="print"/>
          <a:srcRect/>
          <a:stretch>
            <a:fillRect/>
          </a:stretch>
        </p:blipFill>
        <p:spPr bwMode="auto">
          <a:xfrm>
            <a:off x="6095888" y="2044686"/>
            <a:ext cx="2743200" cy="1927225"/>
          </a:xfrm>
          <a:prstGeom prst="rect">
            <a:avLst/>
          </a:prstGeom>
          <a:noFill/>
          <a:ln w="9525">
            <a:noFill/>
            <a:miter lim="800000"/>
            <a:headEnd/>
            <a:tailEnd/>
          </a:ln>
        </p:spPr>
      </p:pic>
      <p:pic>
        <p:nvPicPr>
          <p:cNvPr id="80899" name="Picture 3" descr="Fig2_a"/>
          <p:cNvPicPr>
            <a:picLocks noChangeAspect="1" noChangeArrowheads="1"/>
          </p:cNvPicPr>
          <p:nvPr/>
        </p:nvPicPr>
        <p:blipFill>
          <a:blip r:embed="rId6" cstate="print"/>
          <a:srcRect/>
          <a:stretch>
            <a:fillRect/>
          </a:stretch>
        </p:blipFill>
        <p:spPr bwMode="auto">
          <a:xfrm>
            <a:off x="3200364" y="4162405"/>
            <a:ext cx="2743200" cy="1927225"/>
          </a:xfrm>
          <a:prstGeom prst="rect">
            <a:avLst/>
          </a:prstGeom>
          <a:noFill/>
          <a:ln w="9525">
            <a:noFill/>
            <a:miter lim="800000"/>
            <a:headEnd/>
            <a:tailEnd/>
          </a:ln>
        </p:spPr>
      </p:pic>
      <p:pic>
        <p:nvPicPr>
          <p:cNvPr id="80900" name="Picture 4" descr="Fig2_b"/>
          <p:cNvPicPr>
            <a:picLocks noChangeAspect="1" noChangeArrowheads="1"/>
          </p:cNvPicPr>
          <p:nvPr/>
        </p:nvPicPr>
        <p:blipFill>
          <a:blip r:embed="rId7" cstate="print"/>
          <a:srcRect/>
          <a:stretch>
            <a:fillRect/>
          </a:stretch>
        </p:blipFill>
        <p:spPr bwMode="auto">
          <a:xfrm>
            <a:off x="6095888" y="4162405"/>
            <a:ext cx="2743200" cy="1927225"/>
          </a:xfrm>
          <a:prstGeom prst="rect">
            <a:avLst/>
          </a:prstGeom>
          <a:noFill/>
          <a:ln w="9525">
            <a:noFill/>
            <a:miter lim="800000"/>
            <a:headEnd/>
            <a:tailEnd/>
          </a:ln>
        </p:spPr>
      </p:pic>
      <p:sp>
        <p:nvSpPr>
          <p:cNvPr id="18" name="内容占位符 2"/>
          <p:cNvSpPr txBox="1">
            <a:spLocks/>
          </p:cNvSpPr>
          <p:nvPr/>
        </p:nvSpPr>
        <p:spPr bwMode="auto">
          <a:xfrm>
            <a:off x="5181582" y="3590921"/>
            <a:ext cx="2106613" cy="496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639763" indent="-2730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lvl="1">
              <a:spcBef>
                <a:spcPts val="550"/>
              </a:spcBef>
              <a:buSzPct val="70000"/>
              <a:buFont typeface="Arial" charset="0"/>
              <a:buNone/>
            </a:pPr>
            <a:r>
              <a:rPr lang="en-US" altLang="zh-CN" sz="2400" b="1" dirty="0">
                <a:solidFill>
                  <a:srgbClr val="0000FF"/>
                </a:solidFill>
                <a:latin typeface="Century Gothic" pitchFamily="34" charset="0"/>
                <a:ea typeface="华文新魏" pitchFamily="2" charset="-122"/>
              </a:rPr>
              <a:t>CPU</a:t>
            </a:r>
            <a:r>
              <a:rPr lang="zh-CN" altLang="en-US" sz="2400" b="1" dirty="0">
                <a:solidFill>
                  <a:srgbClr val="0000FF"/>
                </a:solidFill>
                <a:latin typeface="华文新魏" pitchFamily="2" charset="-122"/>
                <a:ea typeface="华文新魏" pitchFamily="2" charset="-122"/>
              </a:rPr>
              <a:t>时间</a:t>
            </a:r>
            <a:endParaRPr lang="en-US" altLang="zh-CN" sz="2600" dirty="0">
              <a:latin typeface="华文琥珀" pitchFamily="2" charset="-122"/>
              <a:ea typeface="华文琥珀" pitchFamily="2" charset="-122"/>
            </a:endParaRPr>
          </a:p>
          <a:p>
            <a:pPr lvl="1">
              <a:spcBef>
                <a:spcPts val="550"/>
              </a:spcBef>
              <a:buSzPct val="70000"/>
              <a:buFont typeface="Wingdings 2" pitchFamily="18" charset="2"/>
              <a:buChar char=""/>
            </a:pPr>
            <a:endParaRPr lang="en-US" altLang="zh-CN" sz="2600" dirty="0">
              <a:latin typeface="华文琥珀" pitchFamily="2" charset="-122"/>
              <a:ea typeface="华文琥珀" pitchFamily="2" charset="-122"/>
            </a:endParaRPr>
          </a:p>
          <a:p>
            <a:pPr lvl="1">
              <a:spcBef>
                <a:spcPts val="550"/>
              </a:spcBef>
              <a:buSzPct val="70000"/>
              <a:buFont typeface="Wingdings 2" pitchFamily="18" charset="2"/>
              <a:buNone/>
            </a:pPr>
            <a:endParaRPr lang="en-US" altLang="zh-CN" sz="2600" dirty="0">
              <a:latin typeface="华文琥珀" pitchFamily="2" charset="-122"/>
              <a:ea typeface="华文琥珀" pitchFamily="2" charset="-122"/>
            </a:endParaRPr>
          </a:p>
        </p:txBody>
      </p:sp>
      <p:sp>
        <p:nvSpPr>
          <p:cNvPr id="19" name="内容占位符 2"/>
          <p:cNvSpPr txBox="1">
            <a:spLocks/>
          </p:cNvSpPr>
          <p:nvPr/>
        </p:nvSpPr>
        <p:spPr bwMode="auto">
          <a:xfrm>
            <a:off x="4978400" y="5711763"/>
            <a:ext cx="2133532"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639763" indent="-2730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lvl="1">
              <a:spcBef>
                <a:spcPts val="550"/>
              </a:spcBef>
              <a:buSzPct val="70000"/>
              <a:buNone/>
            </a:pPr>
            <a:r>
              <a:rPr lang="zh-CN" altLang="en-US" sz="2400" b="1" dirty="0" smtClean="0">
                <a:solidFill>
                  <a:srgbClr val="0000FF"/>
                </a:solidFill>
                <a:latin typeface="华文新魏" pitchFamily="2" charset="-122"/>
                <a:ea typeface="华文新魏" pitchFamily="2" charset="-122"/>
              </a:rPr>
              <a:t>均方根误差</a:t>
            </a:r>
            <a:endParaRPr lang="en-US" altLang="zh-CN" sz="2400" b="1" dirty="0">
              <a:solidFill>
                <a:srgbClr val="0000FF"/>
              </a:solidFill>
              <a:latin typeface="华文新魏" pitchFamily="2" charset="-122"/>
              <a:ea typeface="华文新魏" pitchFamily="2" charset="-122"/>
            </a:endParaRPr>
          </a:p>
          <a:p>
            <a:pPr lvl="1">
              <a:spcBef>
                <a:spcPts val="550"/>
              </a:spcBef>
              <a:buSzPct val="70000"/>
              <a:buFont typeface="Wingdings 2" pitchFamily="18" charset="2"/>
              <a:buNone/>
            </a:pPr>
            <a:endParaRPr lang="en-US" altLang="zh-CN" sz="2600" dirty="0">
              <a:latin typeface="华文琥珀" pitchFamily="2" charset="-122"/>
              <a:ea typeface="华文琥珀" pitchFamily="2" charset="-122"/>
            </a:endParaRPr>
          </a:p>
        </p:txBody>
      </p:sp>
      <p:sp>
        <p:nvSpPr>
          <p:cNvPr id="24" name="矩形 23"/>
          <p:cNvSpPr/>
          <p:nvPr/>
        </p:nvSpPr>
        <p:spPr>
          <a:xfrm>
            <a:off x="0" y="1857544"/>
            <a:ext cx="2921000" cy="4056834"/>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华文细黑" pitchFamily="2" charset="-122"/>
                <a:ea typeface="华文细黑" pitchFamily="2" charset="-122"/>
              </a:rPr>
              <a:t>        数据集中节点个数或数据中缺失比例增加，</a:t>
            </a:r>
            <a:r>
              <a:rPr lang="en-US" altLang="zh-CN" sz="2000" dirty="0" smtClean="0">
                <a:solidFill>
                  <a:srgbClr val="000000"/>
                </a:solidFill>
                <a:latin typeface="华文细黑" pitchFamily="2" charset="-122"/>
                <a:ea typeface="华文细黑" pitchFamily="2" charset="-122"/>
              </a:rPr>
              <a:t>CPU</a:t>
            </a:r>
            <a:r>
              <a:rPr lang="zh-CN" altLang="en-US" sz="2000" dirty="0" smtClean="0">
                <a:solidFill>
                  <a:srgbClr val="000000"/>
                </a:solidFill>
                <a:latin typeface="华文细黑" pitchFamily="2" charset="-122"/>
                <a:ea typeface="华文细黑" pitchFamily="2" charset="-122"/>
              </a:rPr>
              <a:t>代价增加；数据中缺失比例增加，估计处理的精度下降。</a:t>
            </a:r>
            <a:endParaRPr lang="en-US" altLang="zh-CN" sz="2000" dirty="0" smtClean="0">
              <a:solidFill>
                <a:srgbClr val="000000"/>
              </a:solidFill>
              <a:latin typeface="华文细黑" pitchFamily="2" charset="-122"/>
              <a:ea typeface="华文细黑" pitchFamily="2" charset="-122"/>
            </a:endParaRPr>
          </a:p>
          <a:p>
            <a:pPr lvl="0" algn="just">
              <a:defRPr/>
            </a:pPr>
            <a:endParaRPr lang="en-US" altLang="zh-CN" sz="2000" dirty="0" smtClean="0">
              <a:solidFill>
                <a:srgbClr val="000000"/>
              </a:solidFill>
              <a:latin typeface="华文细黑" pitchFamily="2" charset="-122"/>
              <a:ea typeface="华文细黑" pitchFamily="2" charset="-122"/>
            </a:endParaRPr>
          </a:p>
          <a:p>
            <a:pPr lvl="0" algn="just">
              <a:defRPr/>
            </a:pPr>
            <a:r>
              <a:rPr lang="zh-CN" altLang="en-US" sz="2000" b="1" dirty="0" smtClean="0">
                <a:solidFill>
                  <a:srgbClr val="000000"/>
                </a:solidFill>
                <a:latin typeface="华文细黑" pitchFamily="2" charset="-122"/>
                <a:ea typeface="华文细黑" pitchFamily="2" charset="-122"/>
              </a:rPr>
              <a:t>原因：</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华文细黑" pitchFamily="2" charset="-122"/>
                <a:ea typeface="华文细黑" pitchFamily="2" charset="-122"/>
              </a:rPr>
              <a:t>        节点的个数增加，需要估计处理和参与计算的数据量增加；缺失数据的不确定性增加。</a:t>
            </a:r>
            <a:endParaRPr lang="en-US" altLang="zh-CN" sz="2000" dirty="0" smtClean="0">
              <a:solidFill>
                <a:srgbClr val="000000"/>
              </a:solidFill>
              <a:latin typeface="华文细黑" pitchFamily="2" charset="-122"/>
              <a:ea typeface="华文细黑" pitchFamily="2" charset="-122"/>
            </a:endParaRPr>
          </a:p>
        </p:txBody>
      </p:sp>
      <p:sp>
        <p:nvSpPr>
          <p:cNvPr id="23" name="灯片编号占位符 22"/>
          <p:cNvSpPr>
            <a:spLocks noGrp="1"/>
          </p:cNvSpPr>
          <p:nvPr>
            <p:ph type="sldNum" sz="quarter" idx="10"/>
          </p:nvPr>
        </p:nvSpPr>
        <p:spPr/>
        <p:txBody>
          <a:bodyPr/>
          <a:lstStyle/>
          <a:p>
            <a:pPr>
              <a:defRPr/>
            </a:pPr>
            <a:fld id="{EB4E7424-DEF9-4E7B-8F5A-44C973303550}" type="slidenum">
              <a:rPr lang="zh-CN" altLang="en-US" smtClean="0"/>
              <a:pPr>
                <a:defRPr/>
              </a:pPr>
              <a:t>18</a:t>
            </a:fld>
            <a:r>
              <a:rPr lang="en-US" smtClean="0"/>
              <a:t> / 26</a:t>
            </a:r>
            <a:endParaRPr lang="en-US" dirty="0"/>
          </a:p>
        </p:txBody>
      </p:sp>
    </p:spTree>
  </p:cSld>
  <p:clrMapOvr>
    <a:masterClrMapping/>
  </p:clrMapOvr>
  <p:transition advTm="25506">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idx="4294967295"/>
          </p:nvPr>
        </p:nvSpPr>
        <p:spPr>
          <a:xfrm>
            <a:off x="1257300" y="458788"/>
            <a:ext cx="7391400" cy="488950"/>
          </a:xfrm>
        </p:spPr>
        <p:txBody>
          <a:bodyPr/>
          <a:lstStyle/>
          <a:p>
            <a:pPr eaLnBrk="1" hangingPunct="1"/>
            <a:r>
              <a:rPr lang="zh-CN" altLang="en-US" sz="3600" dirty="0" smtClean="0">
                <a:ea typeface="黑体" pitchFamily="49" charset="-122"/>
              </a:rPr>
              <a:t>大纲</a:t>
            </a:r>
            <a:endParaRPr lang="zh-CN" altLang="en-US" sz="3600" b="0" dirty="0" smtClean="0">
              <a:latin typeface="黑体" pitchFamily="49" charset="-122"/>
              <a:ea typeface="黑体" pitchFamily="49" charset="-122"/>
            </a:endParaRPr>
          </a:p>
        </p:txBody>
      </p:sp>
      <p:pic>
        <p:nvPicPr>
          <p:cNvPr id="4100"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4"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98" y="1381179"/>
            <a:ext cx="487667" cy="533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5"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98" y="2204117"/>
            <a:ext cx="487667" cy="533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6"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50998" y="3849993"/>
            <a:ext cx="487667" cy="533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7"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98" y="4672931"/>
            <a:ext cx="487667" cy="533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9"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98" y="5495871"/>
            <a:ext cx="487667" cy="533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10"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50998" y="3027055"/>
            <a:ext cx="487667" cy="533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任意多边形 22"/>
          <p:cNvSpPr/>
          <p:nvPr/>
        </p:nvSpPr>
        <p:spPr>
          <a:xfrm>
            <a:off x="1524080" y="1304981"/>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1. </a:t>
            </a:r>
            <a:r>
              <a:rPr lang="zh-CN" altLang="en-US" sz="2800" b="1" kern="1200" dirty="0" smtClean="0">
                <a:solidFill>
                  <a:srgbClr val="1B4171"/>
                </a:solidFill>
                <a:latin typeface="华文细黑" pitchFamily="2" charset="-122"/>
                <a:ea typeface="华文细黑" pitchFamily="2" charset="-122"/>
              </a:rPr>
              <a:t>研究背景</a:t>
            </a:r>
            <a:endParaRPr lang="zh-CN" altLang="en-US" sz="2800" b="1" kern="1200" dirty="0">
              <a:solidFill>
                <a:srgbClr val="1B4171"/>
              </a:solidFill>
              <a:latin typeface="华文细黑" pitchFamily="2" charset="-122"/>
              <a:ea typeface="华文细黑" pitchFamily="2" charset="-122"/>
            </a:endParaRPr>
          </a:p>
        </p:txBody>
      </p:sp>
      <p:sp>
        <p:nvSpPr>
          <p:cNvPr id="24" name="任意多边形 23"/>
          <p:cNvSpPr/>
          <p:nvPr/>
        </p:nvSpPr>
        <p:spPr>
          <a:xfrm>
            <a:off x="1524080" y="2117996"/>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2. </a:t>
            </a:r>
            <a:r>
              <a:rPr lang="zh-CN" altLang="en-US" sz="2800" b="1" kern="1200" dirty="0" smtClean="0">
                <a:solidFill>
                  <a:srgbClr val="1B4171"/>
                </a:solidFill>
                <a:latin typeface="华文细黑" pitchFamily="2" charset="-122"/>
                <a:ea typeface="华文细黑" pitchFamily="2" charset="-122"/>
              </a:rPr>
              <a:t>相关工作</a:t>
            </a:r>
            <a:endParaRPr lang="zh-CN" altLang="en-US" sz="2800" b="1" kern="1200" dirty="0">
              <a:solidFill>
                <a:srgbClr val="1B4171"/>
              </a:solidFill>
              <a:latin typeface="华文细黑" pitchFamily="2" charset="-122"/>
              <a:ea typeface="华文细黑" pitchFamily="2" charset="-122"/>
            </a:endParaRPr>
          </a:p>
        </p:txBody>
      </p:sp>
      <p:sp>
        <p:nvSpPr>
          <p:cNvPr id="25" name="任意多边形 24"/>
          <p:cNvSpPr/>
          <p:nvPr/>
        </p:nvSpPr>
        <p:spPr>
          <a:xfrm>
            <a:off x="1524080" y="2931011"/>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3. </a:t>
            </a:r>
            <a:r>
              <a:rPr lang="zh-CN" altLang="en-US" sz="2800" b="1" kern="1200" dirty="0" smtClean="0">
                <a:solidFill>
                  <a:srgbClr val="1B4171"/>
                </a:solidFill>
                <a:latin typeface="华文细黑" pitchFamily="2" charset="-122"/>
                <a:ea typeface="华文细黑" pitchFamily="2" charset="-122"/>
              </a:rPr>
              <a:t>问题定义与需求分析</a:t>
            </a:r>
            <a:endParaRPr lang="zh-CN" altLang="en-US" sz="2800" b="1" kern="1200" dirty="0">
              <a:solidFill>
                <a:srgbClr val="1B4171"/>
              </a:solidFill>
              <a:latin typeface="华文细黑" pitchFamily="2" charset="-122"/>
              <a:ea typeface="华文细黑" pitchFamily="2" charset="-122"/>
            </a:endParaRPr>
          </a:p>
        </p:txBody>
      </p:sp>
      <p:sp>
        <p:nvSpPr>
          <p:cNvPr id="26" name="任意多边形 25"/>
          <p:cNvSpPr/>
          <p:nvPr/>
        </p:nvSpPr>
        <p:spPr>
          <a:xfrm>
            <a:off x="1524080" y="3744027"/>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defTabSz="1289050">
              <a:lnSpc>
                <a:spcPct val="90000"/>
              </a:lnSpc>
              <a:spcAft>
                <a:spcPct val="35000"/>
              </a:spcAft>
            </a:pPr>
            <a:r>
              <a:rPr lang="en-US" altLang="zh-CN" sz="2800" b="1" kern="1200" dirty="0" smtClean="0">
                <a:solidFill>
                  <a:srgbClr val="1B4171"/>
                </a:solidFill>
                <a:latin typeface="华文细黑" pitchFamily="2" charset="-122"/>
                <a:ea typeface="华文细黑" pitchFamily="2" charset="-122"/>
              </a:rPr>
              <a:t>4. </a:t>
            </a:r>
            <a:r>
              <a:rPr lang="zh-CN" altLang="en-US" sz="2800" b="1" kern="1200" dirty="0" smtClean="0">
                <a:solidFill>
                  <a:srgbClr val="1B4171"/>
                </a:solidFill>
                <a:latin typeface="华文细黑" pitchFamily="2" charset="-122"/>
                <a:ea typeface="华文细黑" pitchFamily="2" charset="-122"/>
              </a:rPr>
              <a:t>算法研究与系统实现</a:t>
            </a:r>
            <a:endParaRPr lang="zh-CN" altLang="en-US" sz="2800" b="1" dirty="0" smtClean="0">
              <a:solidFill>
                <a:srgbClr val="1B4171"/>
              </a:solidFill>
              <a:latin typeface="华文细黑" pitchFamily="2" charset="-122"/>
              <a:ea typeface="华文细黑" pitchFamily="2" charset="-122"/>
            </a:endParaRPr>
          </a:p>
        </p:txBody>
      </p:sp>
      <p:sp>
        <p:nvSpPr>
          <p:cNvPr id="27" name="任意多边形 26"/>
          <p:cNvSpPr/>
          <p:nvPr/>
        </p:nvSpPr>
        <p:spPr>
          <a:xfrm>
            <a:off x="1524080" y="4557042"/>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5. </a:t>
            </a:r>
            <a:r>
              <a:rPr lang="zh-CN" altLang="en-US" sz="2800" b="1" kern="1200" dirty="0" smtClean="0">
                <a:solidFill>
                  <a:srgbClr val="1B4171"/>
                </a:solidFill>
                <a:latin typeface="华文细黑" pitchFamily="2" charset="-122"/>
                <a:ea typeface="华文细黑" pitchFamily="2" charset="-122"/>
              </a:rPr>
              <a:t>实验分析与系统</a:t>
            </a:r>
            <a:r>
              <a:rPr lang="zh-CN" altLang="en-US" sz="2800" b="1" dirty="0" smtClean="0">
                <a:solidFill>
                  <a:srgbClr val="1B4171"/>
                </a:solidFill>
                <a:latin typeface="华文细黑" pitchFamily="2" charset="-122"/>
                <a:ea typeface="华文细黑" pitchFamily="2" charset="-122"/>
              </a:rPr>
              <a:t>演示</a:t>
            </a:r>
            <a:endParaRPr lang="zh-CN" altLang="en-US" sz="2800" b="1" kern="1200" dirty="0">
              <a:solidFill>
                <a:srgbClr val="1B4171"/>
              </a:solidFill>
              <a:latin typeface="华文细黑" pitchFamily="2" charset="-122"/>
              <a:ea typeface="华文细黑" pitchFamily="2" charset="-122"/>
            </a:endParaRPr>
          </a:p>
        </p:txBody>
      </p:sp>
      <p:sp>
        <p:nvSpPr>
          <p:cNvPr id="28" name="任意多边形 27"/>
          <p:cNvSpPr/>
          <p:nvPr/>
        </p:nvSpPr>
        <p:spPr>
          <a:xfrm>
            <a:off x="1524080" y="5370057"/>
            <a:ext cx="5040000" cy="729495"/>
          </a:xfrm>
          <a:custGeom>
            <a:avLst/>
            <a:gdLst>
              <a:gd name="connsiteX0" fmla="*/ 0 w 5688632"/>
              <a:gd name="connsiteY0" fmla="*/ 121585 h 729495"/>
              <a:gd name="connsiteX1" fmla="*/ 121585 w 5688632"/>
              <a:gd name="connsiteY1" fmla="*/ 0 h 729495"/>
              <a:gd name="connsiteX2" fmla="*/ 5567047 w 5688632"/>
              <a:gd name="connsiteY2" fmla="*/ 0 h 729495"/>
              <a:gd name="connsiteX3" fmla="*/ 5688632 w 5688632"/>
              <a:gd name="connsiteY3" fmla="*/ 121585 h 729495"/>
              <a:gd name="connsiteX4" fmla="*/ 5688632 w 5688632"/>
              <a:gd name="connsiteY4" fmla="*/ 607910 h 729495"/>
              <a:gd name="connsiteX5" fmla="*/ 5567047 w 5688632"/>
              <a:gd name="connsiteY5" fmla="*/ 729495 h 729495"/>
              <a:gd name="connsiteX6" fmla="*/ 121585 w 5688632"/>
              <a:gd name="connsiteY6" fmla="*/ 729495 h 729495"/>
              <a:gd name="connsiteX7" fmla="*/ 0 w 5688632"/>
              <a:gd name="connsiteY7" fmla="*/ 607910 h 729495"/>
              <a:gd name="connsiteX8" fmla="*/ 0 w 5688632"/>
              <a:gd name="connsiteY8" fmla="*/ 121585 h 72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632" h="729495">
                <a:moveTo>
                  <a:pt x="0" y="121585"/>
                </a:moveTo>
                <a:cubicBezTo>
                  <a:pt x="0" y="54435"/>
                  <a:pt x="54435" y="0"/>
                  <a:pt x="121585" y="0"/>
                </a:cubicBezTo>
                <a:lnTo>
                  <a:pt x="5567047" y="0"/>
                </a:lnTo>
                <a:cubicBezTo>
                  <a:pt x="5634197" y="0"/>
                  <a:pt x="5688632" y="54435"/>
                  <a:pt x="5688632" y="121585"/>
                </a:cubicBezTo>
                <a:lnTo>
                  <a:pt x="5688632" y="607910"/>
                </a:lnTo>
                <a:cubicBezTo>
                  <a:pt x="5688632" y="675060"/>
                  <a:pt x="5634197" y="729495"/>
                  <a:pt x="5567047" y="729495"/>
                </a:cubicBezTo>
                <a:lnTo>
                  <a:pt x="121585" y="729495"/>
                </a:lnTo>
                <a:cubicBezTo>
                  <a:pt x="54435" y="729495"/>
                  <a:pt x="0" y="675060"/>
                  <a:pt x="0" y="607910"/>
                </a:cubicBezTo>
                <a:lnTo>
                  <a:pt x="0" y="121585"/>
                </a:lnTo>
                <a:close/>
              </a:path>
            </a:pathLst>
          </a:custGeom>
          <a:noFill/>
          <a:ln w="25400">
            <a:solidFill>
              <a:srgbClr val="3366CC"/>
            </a:solidFill>
          </a:ln>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46101" tIns="146101" rIns="146101" bIns="146101" numCol="1" spcCol="1270" anchor="ctr" anchorCtr="0">
            <a:noAutofit/>
          </a:bodyPr>
          <a:lstStyle/>
          <a:p>
            <a:pPr lvl="0" algn="l" defTabSz="1289050">
              <a:lnSpc>
                <a:spcPct val="90000"/>
              </a:lnSpc>
              <a:spcBef>
                <a:spcPct val="0"/>
              </a:spcBef>
              <a:spcAft>
                <a:spcPct val="35000"/>
              </a:spcAft>
            </a:pPr>
            <a:r>
              <a:rPr lang="en-US" altLang="zh-CN" sz="2800" b="1" kern="1200" dirty="0" smtClean="0">
                <a:solidFill>
                  <a:srgbClr val="1B4171"/>
                </a:solidFill>
                <a:latin typeface="华文细黑" pitchFamily="2" charset="-122"/>
                <a:ea typeface="华文细黑" pitchFamily="2" charset="-122"/>
              </a:rPr>
              <a:t>6. </a:t>
            </a:r>
            <a:r>
              <a:rPr lang="zh-CN" altLang="en-US" sz="2800" b="1" kern="1200" dirty="0" smtClean="0">
                <a:solidFill>
                  <a:srgbClr val="1B4171"/>
                </a:solidFill>
                <a:latin typeface="华文细黑" pitchFamily="2" charset="-122"/>
                <a:ea typeface="华文细黑" pitchFamily="2" charset="-122"/>
              </a:rPr>
              <a:t>总结与展望</a:t>
            </a:r>
            <a:endParaRPr lang="zh-CN" altLang="en-US" sz="2800" b="1" kern="1200" dirty="0">
              <a:solidFill>
                <a:srgbClr val="1B4171"/>
              </a:solidFill>
              <a:latin typeface="华文细黑" pitchFamily="2" charset="-122"/>
              <a:ea typeface="华文细黑" pitchFamily="2" charset="-122"/>
            </a:endParaRPr>
          </a:p>
        </p:txBody>
      </p:sp>
      <p:sp>
        <p:nvSpPr>
          <p:cNvPr id="17" name="灯片编号占位符 16"/>
          <p:cNvSpPr>
            <a:spLocks noGrp="1"/>
          </p:cNvSpPr>
          <p:nvPr>
            <p:ph type="sldNum" sz="quarter" idx="10"/>
          </p:nvPr>
        </p:nvSpPr>
        <p:spPr/>
        <p:txBody>
          <a:bodyPr/>
          <a:lstStyle/>
          <a:p>
            <a:pPr>
              <a:defRPr/>
            </a:pPr>
            <a:fld id="{0D651279-411D-4633-B7EF-14A641C87087}" type="slidenum">
              <a:rPr lang="zh-CN" altLang="en-US" smtClean="0"/>
              <a:pPr>
                <a:defRPr/>
              </a:pPr>
              <a:t>1</a:t>
            </a:fld>
            <a:r>
              <a:rPr lang="en-US" smtClean="0"/>
              <a:t> / 26</a:t>
            </a:r>
            <a:endParaRPr lang="en-US" dirty="0"/>
          </a:p>
        </p:txBody>
      </p:sp>
    </p:spTree>
  </p:cSld>
  <p:clrMapOvr>
    <a:masterClrMapping/>
  </p:clrMapOvr>
  <p:transition advTm="6926">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pic>
        <p:nvPicPr>
          <p:cNvPr id="24579"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5"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4586"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2945" name="Picture 1" descr="Fig1_a"/>
          <p:cNvPicPr>
            <a:picLocks noChangeAspect="1" noChangeArrowheads="1"/>
          </p:cNvPicPr>
          <p:nvPr/>
        </p:nvPicPr>
        <p:blipFill>
          <a:blip r:embed="rId4" cstate="print"/>
          <a:srcRect/>
          <a:stretch>
            <a:fillRect/>
          </a:stretch>
        </p:blipFill>
        <p:spPr bwMode="auto">
          <a:xfrm>
            <a:off x="3200364" y="2054211"/>
            <a:ext cx="2743200" cy="1917700"/>
          </a:xfrm>
          <a:prstGeom prst="rect">
            <a:avLst/>
          </a:prstGeom>
          <a:noFill/>
          <a:ln w="9525">
            <a:noFill/>
            <a:miter lim="800000"/>
            <a:headEnd/>
            <a:tailEnd/>
          </a:ln>
        </p:spPr>
      </p:pic>
      <p:pic>
        <p:nvPicPr>
          <p:cNvPr id="82946" name="Picture 2" descr="Fig1_b"/>
          <p:cNvPicPr>
            <a:picLocks noChangeAspect="1" noChangeArrowheads="1"/>
          </p:cNvPicPr>
          <p:nvPr/>
        </p:nvPicPr>
        <p:blipFill>
          <a:blip r:embed="rId5" cstate="print"/>
          <a:srcRect/>
          <a:stretch>
            <a:fillRect/>
          </a:stretch>
        </p:blipFill>
        <p:spPr bwMode="auto">
          <a:xfrm>
            <a:off x="6095960" y="2054211"/>
            <a:ext cx="2743200" cy="1917700"/>
          </a:xfrm>
          <a:prstGeom prst="rect">
            <a:avLst/>
          </a:prstGeom>
          <a:noFill/>
          <a:ln w="9525">
            <a:noFill/>
            <a:miter lim="800000"/>
            <a:headEnd/>
            <a:tailEnd/>
          </a:ln>
        </p:spPr>
      </p:pic>
      <p:pic>
        <p:nvPicPr>
          <p:cNvPr id="82947" name="Picture 3" descr="Fig2_a"/>
          <p:cNvPicPr>
            <a:picLocks noChangeAspect="1" noChangeArrowheads="1"/>
          </p:cNvPicPr>
          <p:nvPr/>
        </p:nvPicPr>
        <p:blipFill>
          <a:blip r:embed="rId6" cstate="print"/>
          <a:srcRect/>
          <a:stretch>
            <a:fillRect/>
          </a:stretch>
        </p:blipFill>
        <p:spPr bwMode="auto">
          <a:xfrm>
            <a:off x="3200364" y="4263953"/>
            <a:ext cx="2743200" cy="1917700"/>
          </a:xfrm>
          <a:prstGeom prst="rect">
            <a:avLst/>
          </a:prstGeom>
          <a:noFill/>
          <a:ln w="9525">
            <a:noFill/>
            <a:miter lim="800000"/>
            <a:headEnd/>
            <a:tailEnd/>
          </a:ln>
        </p:spPr>
      </p:pic>
      <p:pic>
        <p:nvPicPr>
          <p:cNvPr id="82948" name="Picture 4" descr="Fig2_b"/>
          <p:cNvPicPr>
            <a:picLocks noChangeAspect="1" noChangeArrowheads="1"/>
          </p:cNvPicPr>
          <p:nvPr/>
        </p:nvPicPr>
        <p:blipFill>
          <a:blip r:embed="rId7" cstate="print"/>
          <a:srcRect/>
          <a:stretch>
            <a:fillRect/>
          </a:stretch>
        </p:blipFill>
        <p:spPr bwMode="auto">
          <a:xfrm>
            <a:off x="6095960" y="4263953"/>
            <a:ext cx="2743200" cy="1917700"/>
          </a:xfrm>
          <a:prstGeom prst="rect">
            <a:avLst/>
          </a:prstGeom>
          <a:noFill/>
          <a:ln w="9525">
            <a:noFill/>
            <a:miter lim="800000"/>
            <a:headEnd/>
            <a:tailEnd/>
          </a:ln>
        </p:spPr>
      </p:pic>
      <p:sp>
        <p:nvSpPr>
          <p:cNvPr id="17" name="内容占位符 1"/>
          <p:cNvSpPr txBox="1">
            <a:spLocks/>
          </p:cNvSpPr>
          <p:nvPr/>
        </p:nvSpPr>
        <p:spPr bwMode="auto">
          <a:xfrm>
            <a:off x="6350" y="1241425"/>
            <a:ext cx="5708619"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增量快照式估计</a:t>
            </a:r>
            <a:r>
              <a:rPr lang="en-US" altLang="zh-CN" kern="0" dirty="0" smtClean="0">
                <a:solidFill>
                  <a:srgbClr val="1B4171"/>
                </a:solidFill>
                <a:latin typeface="华文黑体" pitchFamily="2" charset="-122"/>
                <a:ea typeface="华文黑体" pitchFamily="2" charset="-122"/>
                <a:cs typeface="华文黑体" pitchFamily="2" charset="-122"/>
              </a:rPr>
              <a:t>-</a:t>
            </a:r>
            <a:r>
              <a:rPr lang="zh-CN" altLang="en-US" kern="0" dirty="0" smtClean="0">
                <a:solidFill>
                  <a:srgbClr val="1B4171"/>
                </a:solidFill>
                <a:latin typeface="华文黑体" pitchFamily="2" charset="-122"/>
                <a:ea typeface="华文黑体" pitchFamily="2" charset="-122"/>
                <a:cs typeface="华文黑体" pitchFamily="2" charset="-122"/>
              </a:rPr>
              <a:t>平稳分布</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0" indent="0">
              <a:buNone/>
              <a:defRPr/>
            </a:pPr>
            <a:endParaRPr lang="en-US" altLang="zh-CN" dirty="0" smtClean="0">
              <a:latin typeface="华文细黑" pitchFamily="2" charset="-122"/>
              <a:ea typeface="华文细黑" pitchFamily="2" charset="-122"/>
            </a:endParaRPr>
          </a:p>
          <a:p>
            <a:pPr marL="0" indent="0">
              <a:buFont typeface="Wingdings" pitchFamily="2" charset="2"/>
              <a:buNone/>
              <a:defRPr/>
            </a:pPr>
            <a:endParaRPr lang="zh-CN" altLang="zh-CN" dirty="0" smtClean="0">
              <a:latin typeface="华文细黑" pitchFamily="2" charset="-122"/>
              <a:ea typeface="华文细黑" pitchFamily="2" charset="-122"/>
            </a:endParaRPr>
          </a:p>
        </p:txBody>
      </p:sp>
      <p:sp>
        <p:nvSpPr>
          <p:cNvPr id="19" name="矩形 18"/>
          <p:cNvSpPr/>
          <p:nvPr/>
        </p:nvSpPr>
        <p:spPr>
          <a:xfrm>
            <a:off x="12700" y="1860520"/>
            <a:ext cx="2908300" cy="3749058"/>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华文细黑" pitchFamily="2" charset="-122"/>
                <a:ea typeface="华文细黑" pitchFamily="2" charset="-122"/>
              </a:rPr>
              <a:t>        </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算法的</a:t>
            </a:r>
            <a:r>
              <a:rPr lang="en-US" altLang="zh-CN" sz="2000" dirty="0" smtClean="0">
                <a:solidFill>
                  <a:srgbClr val="000000"/>
                </a:solidFill>
                <a:latin typeface="Century Gothic" pitchFamily="34" charset="0"/>
                <a:ea typeface="华文细黑" pitchFamily="2" charset="-122"/>
              </a:rPr>
              <a:t>CPU</a:t>
            </a:r>
            <a:r>
              <a:rPr lang="zh-CN" altLang="en-US" sz="2000" dirty="0" smtClean="0">
                <a:solidFill>
                  <a:srgbClr val="000000"/>
                </a:solidFill>
                <a:latin typeface="Century Gothic" pitchFamily="34" charset="0"/>
                <a:ea typeface="华文细黑" pitchFamily="2" charset="-122"/>
              </a:rPr>
              <a:t>运行时间</a:t>
            </a:r>
            <a:r>
              <a:rPr lang="zh-CN" altLang="en-US" sz="2000" dirty="0" smtClean="0">
                <a:solidFill>
                  <a:srgbClr val="000000"/>
                </a:solidFill>
                <a:latin typeface="Century Gothic" pitchFamily="34" charset="0"/>
                <a:ea typeface="华文细黑" pitchFamily="2" charset="-122"/>
              </a:rPr>
              <a:t>最短；</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算法</a:t>
            </a:r>
            <a:r>
              <a:rPr lang="zh-CN" altLang="en-US" sz="2000" dirty="0" smtClean="0">
                <a:solidFill>
                  <a:srgbClr val="000000"/>
                </a:solidFill>
                <a:latin typeface="Century Gothic" pitchFamily="34" charset="0"/>
                <a:ea typeface="华文细黑" pitchFamily="2" charset="-122"/>
              </a:rPr>
              <a:t>的估计精度</a:t>
            </a:r>
            <a:r>
              <a:rPr lang="zh-CN" altLang="en-US" sz="2000" dirty="0" smtClean="0">
                <a:solidFill>
                  <a:srgbClr val="000000"/>
                </a:solidFill>
                <a:latin typeface="Century Gothic" pitchFamily="34" charset="0"/>
                <a:ea typeface="华文细黑" pitchFamily="2" charset="-122"/>
              </a:rPr>
              <a:t>总是近似最高。</a:t>
            </a:r>
            <a:endParaRPr lang="en-US" altLang="zh-CN" sz="2000" dirty="0" smtClean="0">
              <a:solidFill>
                <a:srgbClr val="000000"/>
              </a:solidFill>
              <a:latin typeface="Century Gothic" pitchFamily="34" charset="0"/>
              <a:ea typeface="华文细黑" pitchFamily="2" charset="-122"/>
            </a:endParaRPr>
          </a:p>
          <a:p>
            <a:pPr lvl="0" algn="just">
              <a:defRPr/>
            </a:pPr>
            <a:endParaRPr lang="en-US" altLang="zh-CN" sz="2000" dirty="0" smtClean="0">
              <a:solidFill>
                <a:srgbClr val="000000"/>
              </a:solidFill>
              <a:latin typeface="Century Gothic" pitchFamily="34" charset="0"/>
              <a:ea typeface="华文细黑" pitchFamily="2" charset="-122"/>
            </a:endParaRPr>
          </a:p>
          <a:p>
            <a:pPr lvl="0" algn="just">
              <a:defRPr/>
            </a:pPr>
            <a:r>
              <a:rPr lang="zh-CN" altLang="en-US" sz="2000" b="1" dirty="0" smtClean="0">
                <a:solidFill>
                  <a:srgbClr val="000000"/>
                </a:solidFill>
                <a:latin typeface="Century Gothic" pitchFamily="34" charset="0"/>
                <a:ea typeface="华文细黑" pitchFamily="2" charset="-122"/>
              </a:rPr>
              <a:t>原因：</a:t>
            </a:r>
            <a:endParaRPr lang="en-US" altLang="zh-CN" sz="2000" b="1" dirty="0" smtClean="0">
              <a:solidFill>
                <a:srgbClr val="000000"/>
              </a:solidFill>
              <a:latin typeface="Century Gothic" pitchFamily="34" charset="0"/>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因为</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增量维护充分统计量；因为</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利用到历史信息，并采用增量迭代策略。</a:t>
            </a:r>
            <a:endParaRPr lang="en-US" altLang="zh-CN" sz="2000" dirty="0" smtClean="0">
              <a:solidFill>
                <a:srgbClr val="000000"/>
              </a:solidFill>
              <a:latin typeface="Century Gothic" pitchFamily="34" charset="0"/>
              <a:ea typeface="华文细黑" pitchFamily="2" charset="-122"/>
            </a:endParaRPr>
          </a:p>
        </p:txBody>
      </p:sp>
      <p:sp>
        <p:nvSpPr>
          <p:cNvPr id="20" name="灯片编号占位符 19"/>
          <p:cNvSpPr>
            <a:spLocks noGrp="1"/>
          </p:cNvSpPr>
          <p:nvPr>
            <p:ph type="sldNum" sz="quarter" idx="10"/>
          </p:nvPr>
        </p:nvSpPr>
        <p:spPr/>
        <p:txBody>
          <a:bodyPr/>
          <a:lstStyle/>
          <a:p>
            <a:pPr>
              <a:defRPr/>
            </a:pPr>
            <a:fld id="{EB4E7424-DEF9-4E7B-8F5A-44C973303550}" type="slidenum">
              <a:rPr lang="zh-CN" altLang="en-US" smtClean="0"/>
              <a:pPr>
                <a:defRPr/>
              </a:pPr>
              <a:t>19</a:t>
            </a:fld>
            <a:r>
              <a:rPr lang="en-US" smtClean="0"/>
              <a:t> / 26</a:t>
            </a:r>
            <a:endParaRPr lang="en-US" dirty="0"/>
          </a:p>
        </p:txBody>
      </p:sp>
    </p:spTree>
  </p:cSld>
  <p:clrMapOvr>
    <a:masterClrMapping/>
  </p:clrMapOvr>
  <p:transition advTm="16863">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pic>
        <p:nvPicPr>
          <p:cNvPr id="26627"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3"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4"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78849" name="Picture 1" descr="Fig2_a"/>
          <p:cNvPicPr>
            <a:picLocks noChangeAspect="1" noChangeArrowheads="1"/>
          </p:cNvPicPr>
          <p:nvPr/>
        </p:nvPicPr>
        <p:blipFill>
          <a:blip r:embed="rId4" cstate="print"/>
          <a:srcRect/>
          <a:stretch>
            <a:fillRect/>
          </a:stretch>
        </p:blipFill>
        <p:spPr bwMode="auto">
          <a:xfrm>
            <a:off x="6095888" y="2044686"/>
            <a:ext cx="2743200" cy="1927225"/>
          </a:xfrm>
          <a:prstGeom prst="rect">
            <a:avLst/>
          </a:prstGeom>
          <a:noFill/>
          <a:ln w="9525">
            <a:noFill/>
            <a:miter lim="800000"/>
            <a:headEnd/>
            <a:tailEnd/>
          </a:ln>
        </p:spPr>
      </p:pic>
      <p:pic>
        <p:nvPicPr>
          <p:cNvPr id="78850" name="Picture 2" descr="Fig1_a"/>
          <p:cNvPicPr>
            <a:picLocks noChangeAspect="1" noChangeArrowheads="1"/>
          </p:cNvPicPr>
          <p:nvPr/>
        </p:nvPicPr>
        <p:blipFill>
          <a:blip r:embed="rId5" cstate="print"/>
          <a:srcRect/>
          <a:stretch>
            <a:fillRect/>
          </a:stretch>
        </p:blipFill>
        <p:spPr bwMode="auto">
          <a:xfrm>
            <a:off x="3200436" y="2044686"/>
            <a:ext cx="2743200" cy="1927225"/>
          </a:xfrm>
          <a:prstGeom prst="rect">
            <a:avLst/>
          </a:prstGeom>
          <a:noFill/>
          <a:ln w="9525">
            <a:noFill/>
            <a:miter lim="800000"/>
            <a:headEnd/>
            <a:tailEnd/>
          </a:ln>
        </p:spPr>
      </p:pic>
      <p:pic>
        <p:nvPicPr>
          <p:cNvPr id="78851" name="Picture 3" descr="Fig4_a"/>
          <p:cNvPicPr>
            <a:picLocks noChangeAspect="1" noChangeArrowheads="1"/>
          </p:cNvPicPr>
          <p:nvPr/>
        </p:nvPicPr>
        <p:blipFill>
          <a:blip r:embed="rId6" cstate="print"/>
          <a:srcRect/>
          <a:stretch>
            <a:fillRect/>
          </a:stretch>
        </p:blipFill>
        <p:spPr bwMode="auto">
          <a:xfrm>
            <a:off x="3200436" y="4200505"/>
            <a:ext cx="2743200" cy="1917700"/>
          </a:xfrm>
          <a:prstGeom prst="rect">
            <a:avLst/>
          </a:prstGeom>
          <a:noFill/>
          <a:ln w="9525">
            <a:noFill/>
            <a:miter lim="800000"/>
            <a:headEnd/>
            <a:tailEnd/>
          </a:ln>
        </p:spPr>
      </p:pic>
      <p:pic>
        <p:nvPicPr>
          <p:cNvPr id="78852" name="Picture 4" descr="Fig4_b"/>
          <p:cNvPicPr>
            <a:picLocks noChangeAspect="1" noChangeArrowheads="1"/>
          </p:cNvPicPr>
          <p:nvPr/>
        </p:nvPicPr>
        <p:blipFill>
          <a:blip r:embed="rId7" cstate="print"/>
          <a:srcRect/>
          <a:stretch>
            <a:fillRect/>
          </a:stretch>
        </p:blipFill>
        <p:spPr bwMode="auto">
          <a:xfrm>
            <a:off x="6095888" y="4200505"/>
            <a:ext cx="2743200" cy="1917700"/>
          </a:xfrm>
          <a:prstGeom prst="rect">
            <a:avLst/>
          </a:prstGeom>
          <a:noFill/>
          <a:ln w="9525">
            <a:noFill/>
            <a:miter lim="800000"/>
            <a:headEnd/>
            <a:tailEnd/>
          </a:ln>
        </p:spPr>
      </p:pic>
      <p:sp>
        <p:nvSpPr>
          <p:cNvPr id="17" name="内容占位符 1"/>
          <p:cNvSpPr txBox="1">
            <a:spLocks/>
          </p:cNvSpPr>
          <p:nvPr/>
        </p:nvSpPr>
        <p:spPr bwMode="auto">
          <a:xfrm>
            <a:off x="6350" y="1241425"/>
            <a:ext cx="6546798"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在线陀螺形估计</a:t>
            </a:r>
            <a:r>
              <a:rPr lang="en-US" altLang="zh-CN" kern="0" dirty="0" smtClean="0">
                <a:solidFill>
                  <a:srgbClr val="1B4171"/>
                </a:solidFill>
                <a:latin typeface="华文黑体" pitchFamily="2" charset="-122"/>
                <a:ea typeface="华文黑体" pitchFamily="2" charset="-122"/>
                <a:cs typeface="华文黑体" pitchFamily="2" charset="-122"/>
              </a:rPr>
              <a:t>-</a:t>
            </a:r>
            <a:r>
              <a:rPr lang="zh-CN" altLang="en-US" kern="0" dirty="0" smtClean="0">
                <a:solidFill>
                  <a:srgbClr val="1B4171"/>
                </a:solidFill>
                <a:latin typeface="华文黑体" pitchFamily="2" charset="-122"/>
                <a:ea typeface="华文黑体" pitchFamily="2" charset="-122"/>
                <a:cs typeface="华文黑体" pitchFamily="2" charset="-122"/>
              </a:rPr>
              <a:t>双平稳内对照</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0" indent="0">
              <a:buFont typeface="Wingdings" pitchFamily="2" charset="2"/>
              <a:buNone/>
              <a:defRPr/>
            </a:pPr>
            <a:endParaRPr lang="zh-CN" altLang="zh-CN" dirty="0" smtClean="0">
              <a:latin typeface="华文楷体" pitchFamily="2" charset="-122"/>
              <a:ea typeface="华文楷体" pitchFamily="2" charset="-122"/>
            </a:endParaRPr>
          </a:p>
        </p:txBody>
      </p:sp>
      <p:sp>
        <p:nvSpPr>
          <p:cNvPr id="19" name="矩形 18"/>
          <p:cNvSpPr/>
          <p:nvPr/>
        </p:nvSpPr>
        <p:spPr>
          <a:xfrm>
            <a:off x="0" y="1854567"/>
            <a:ext cx="2933700" cy="4672388"/>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a:t>
            </a:r>
            <a:r>
              <a:rPr lang="en-US" altLang="zh-CN" sz="2000" dirty="0" smtClean="0">
                <a:solidFill>
                  <a:srgbClr val="000000"/>
                </a:solidFill>
                <a:latin typeface="Century Gothic" pitchFamily="34" charset="0"/>
                <a:ea typeface="华文细黑" pitchFamily="2" charset="-122"/>
              </a:rPr>
              <a:t>SEMI</a:t>
            </a:r>
            <a:r>
              <a:rPr lang="zh-CN" altLang="en-US" sz="2000" dirty="0" smtClean="0">
                <a:solidFill>
                  <a:srgbClr val="000000"/>
                </a:solidFill>
                <a:latin typeface="Century Gothic" pitchFamily="34" charset="0"/>
                <a:ea typeface="华文细黑" pitchFamily="2" charset="-122"/>
              </a:rPr>
              <a:t>的</a:t>
            </a:r>
            <a:r>
              <a:rPr lang="en-US" altLang="zh-CN" sz="2000" dirty="0" smtClean="0">
                <a:solidFill>
                  <a:srgbClr val="000000"/>
                </a:solidFill>
                <a:latin typeface="Century Gothic" pitchFamily="34" charset="0"/>
                <a:ea typeface="华文细黑" pitchFamily="2" charset="-122"/>
              </a:rPr>
              <a:t>CPU</a:t>
            </a:r>
            <a:r>
              <a:rPr lang="zh-CN" altLang="en-US" sz="2000" dirty="0" smtClean="0">
                <a:solidFill>
                  <a:srgbClr val="000000"/>
                </a:solidFill>
                <a:latin typeface="Century Gothic" pitchFamily="34" charset="0"/>
                <a:ea typeface="华文细黑" pitchFamily="2" charset="-122"/>
              </a:rPr>
              <a:t>时间最短，</a:t>
            </a:r>
            <a:r>
              <a:rPr lang="en-US" altLang="zh-CN" sz="2000" dirty="0" smtClean="0">
                <a:solidFill>
                  <a:srgbClr val="000000"/>
                </a:solidFill>
                <a:latin typeface="Century Gothic" pitchFamily="34" charset="0"/>
                <a:ea typeface="华文细黑" pitchFamily="2" charset="-122"/>
              </a:rPr>
              <a:t>TEMI</a:t>
            </a:r>
            <a:r>
              <a:rPr lang="zh-CN" altLang="en-US" sz="2000" dirty="0" smtClean="0">
                <a:solidFill>
                  <a:srgbClr val="000000"/>
                </a:solidFill>
                <a:latin typeface="Century Gothic" pitchFamily="34" charset="0"/>
                <a:ea typeface="华文细黑" pitchFamily="2" charset="-122"/>
              </a:rPr>
              <a:t>的</a:t>
            </a:r>
            <a:r>
              <a:rPr lang="en-US" altLang="zh-CN" sz="2000" dirty="0" smtClean="0">
                <a:solidFill>
                  <a:srgbClr val="000000"/>
                </a:solidFill>
                <a:latin typeface="Century Gothic" pitchFamily="34" charset="0"/>
                <a:ea typeface="华文细黑" pitchFamily="2" charset="-122"/>
              </a:rPr>
              <a:t>CPU</a:t>
            </a:r>
            <a:r>
              <a:rPr lang="zh-CN" altLang="en-US" sz="2000" dirty="0" smtClean="0">
                <a:solidFill>
                  <a:srgbClr val="000000"/>
                </a:solidFill>
                <a:latin typeface="Century Gothic" pitchFamily="34" charset="0"/>
                <a:ea typeface="华文细黑" pitchFamily="2" charset="-122"/>
              </a:rPr>
              <a:t>时间最长，</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中等；在不同特征的数据集中</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算法的精度总是近似最优。</a:t>
            </a:r>
            <a:endParaRPr lang="en-US" altLang="zh-CN" sz="2000" dirty="0" smtClean="0">
              <a:solidFill>
                <a:srgbClr val="000000"/>
              </a:solidFill>
              <a:latin typeface="Century Gothic" pitchFamily="34" charset="0"/>
              <a:ea typeface="华文细黑" pitchFamily="2" charset="-122"/>
            </a:endParaRPr>
          </a:p>
          <a:p>
            <a:pPr lvl="0" algn="just">
              <a:defRPr/>
            </a:pPr>
            <a:endParaRPr lang="en-US" altLang="zh-CN" sz="2000" dirty="0" smtClean="0">
              <a:solidFill>
                <a:srgbClr val="000000"/>
              </a:solidFill>
              <a:latin typeface="Century Gothic" pitchFamily="34" charset="0"/>
              <a:ea typeface="华文细黑" pitchFamily="2" charset="-122"/>
            </a:endParaRPr>
          </a:p>
          <a:p>
            <a:pPr lvl="0" algn="just">
              <a:defRPr/>
            </a:pPr>
            <a:r>
              <a:rPr lang="zh-CN" altLang="en-US" sz="2000" b="1" dirty="0" smtClean="0">
                <a:solidFill>
                  <a:srgbClr val="000000"/>
                </a:solidFill>
                <a:latin typeface="Century Gothic" pitchFamily="34" charset="0"/>
                <a:ea typeface="华文细黑" pitchFamily="2" charset="-122"/>
              </a:rPr>
              <a:t>原因：</a:t>
            </a:r>
            <a:endParaRPr lang="en-US" altLang="zh-CN" sz="2000" b="1" dirty="0" smtClean="0">
              <a:solidFill>
                <a:srgbClr val="000000"/>
              </a:solidFill>
              <a:latin typeface="Century Gothic" pitchFamily="34" charset="0"/>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由于</a:t>
            </a:r>
            <a:r>
              <a:rPr lang="en-US" altLang="zh-CN" sz="2000" dirty="0" smtClean="0">
                <a:solidFill>
                  <a:srgbClr val="000000"/>
                </a:solidFill>
                <a:latin typeface="Century Gothic" pitchFamily="34" charset="0"/>
                <a:ea typeface="华文细黑" pitchFamily="2" charset="-122"/>
              </a:rPr>
              <a:t>TEMI</a:t>
            </a:r>
            <a:r>
              <a:rPr lang="zh-CN" altLang="en-US" sz="2000" dirty="0" smtClean="0">
                <a:solidFill>
                  <a:srgbClr val="000000"/>
                </a:solidFill>
                <a:latin typeface="Century Gothic" pitchFamily="34" charset="0"/>
                <a:ea typeface="华文细黑" pitchFamily="2" charset="-122"/>
              </a:rPr>
              <a:t>算法要维护所有时间序列的充分统计量，所以代价最高，同样也拉高了</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算法的执行时间。</a:t>
            </a:r>
            <a:endParaRPr lang="en-US" altLang="zh-CN" sz="2000" dirty="0" smtClean="0">
              <a:solidFill>
                <a:srgbClr val="000000"/>
              </a:solidFill>
              <a:latin typeface="Century Gothic" pitchFamily="34" charset="0"/>
              <a:ea typeface="华文细黑" pitchFamily="2" charset="-122"/>
            </a:endParaRPr>
          </a:p>
        </p:txBody>
      </p:sp>
      <p:sp>
        <p:nvSpPr>
          <p:cNvPr id="20" name="灯片编号占位符 19"/>
          <p:cNvSpPr>
            <a:spLocks noGrp="1"/>
          </p:cNvSpPr>
          <p:nvPr>
            <p:ph type="sldNum" sz="quarter" idx="10"/>
          </p:nvPr>
        </p:nvSpPr>
        <p:spPr/>
        <p:txBody>
          <a:bodyPr/>
          <a:lstStyle/>
          <a:p>
            <a:pPr>
              <a:defRPr/>
            </a:pPr>
            <a:fld id="{EB4E7424-DEF9-4E7B-8F5A-44C973303550}" type="slidenum">
              <a:rPr lang="zh-CN" altLang="en-US" smtClean="0"/>
              <a:pPr>
                <a:defRPr/>
              </a:pPr>
              <a:t>20</a:t>
            </a:fld>
            <a:r>
              <a:rPr lang="en-US" smtClean="0"/>
              <a:t> / 26</a:t>
            </a:r>
            <a:endParaRPr lang="en-US" dirty="0"/>
          </a:p>
        </p:txBody>
      </p:sp>
    </p:spTree>
  </p:cSld>
  <p:clrMapOvr>
    <a:masterClrMapping/>
  </p:clrMapOvr>
  <p:transition advTm="33103">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sp>
        <p:nvSpPr>
          <p:cNvPr id="2765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8"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9"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4" name="Picture 2" descr="Fig3_a"/>
          <p:cNvPicPr>
            <a:picLocks noChangeAspect="1" noChangeArrowheads="1"/>
          </p:cNvPicPr>
          <p:nvPr/>
        </p:nvPicPr>
        <p:blipFill>
          <a:blip r:embed="rId4" cstate="print"/>
          <a:srcRect/>
          <a:stretch>
            <a:fillRect/>
          </a:stretch>
        </p:blipFill>
        <p:spPr bwMode="auto">
          <a:xfrm>
            <a:off x="3200364" y="4200505"/>
            <a:ext cx="2743200" cy="1917700"/>
          </a:xfrm>
          <a:prstGeom prst="rect">
            <a:avLst/>
          </a:prstGeom>
          <a:noFill/>
          <a:ln w="9525">
            <a:noFill/>
            <a:miter lim="800000"/>
            <a:headEnd/>
            <a:tailEnd/>
          </a:ln>
        </p:spPr>
      </p:pic>
      <p:pic>
        <p:nvPicPr>
          <p:cNvPr id="25" name="Picture 3" descr="Fig3_b"/>
          <p:cNvPicPr>
            <a:picLocks noChangeAspect="1" noChangeArrowheads="1"/>
          </p:cNvPicPr>
          <p:nvPr/>
        </p:nvPicPr>
        <p:blipFill>
          <a:blip r:embed="rId5" cstate="print"/>
          <a:srcRect/>
          <a:stretch>
            <a:fillRect/>
          </a:stretch>
        </p:blipFill>
        <p:spPr bwMode="auto">
          <a:xfrm>
            <a:off x="6095888" y="4200505"/>
            <a:ext cx="2743200" cy="1917700"/>
          </a:xfrm>
          <a:prstGeom prst="rect">
            <a:avLst/>
          </a:prstGeom>
          <a:noFill/>
          <a:ln w="9525">
            <a:noFill/>
            <a:miter lim="800000"/>
            <a:headEnd/>
            <a:tailEnd/>
          </a:ln>
        </p:spPr>
      </p:pic>
      <p:pic>
        <p:nvPicPr>
          <p:cNvPr id="26" name="Picture 4" descr="Fig2_b"/>
          <p:cNvPicPr>
            <a:picLocks noChangeAspect="1" noChangeArrowheads="1"/>
          </p:cNvPicPr>
          <p:nvPr/>
        </p:nvPicPr>
        <p:blipFill>
          <a:blip r:embed="rId6" cstate="print"/>
          <a:srcRect/>
          <a:stretch>
            <a:fillRect/>
          </a:stretch>
        </p:blipFill>
        <p:spPr bwMode="auto">
          <a:xfrm>
            <a:off x="6095888" y="1990763"/>
            <a:ext cx="2743200" cy="1927225"/>
          </a:xfrm>
          <a:prstGeom prst="rect">
            <a:avLst/>
          </a:prstGeom>
          <a:noFill/>
          <a:ln w="9525">
            <a:noFill/>
            <a:miter lim="800000"/>
            <a:headEnd/>
            <a:tailEnd/>
          </a:ln>
        </p:spPr>
      </p:pic>
      <p:pic>
        <p:nvPicPr>
          <p:cNvPr id="76801" name="Picture 1" descr="Fig1_b"/>
          <p:cNvPicPr>
            <a:picLocks noChangeAspect="1" noChangeArrowheads="1"/>
          </p:cNvPicPr>
          <p:nvPr/>
        </p:nvPicPr>
        <p:blipFill>
          <a:blip r:embed="rId7" cstate="print"/>
          <a:srcRect/>
          <a:stretch>
            <a:fillRect/>
          </a:stretch>
        </p:blipFill>
        <p:spPr bwMode="auto">
          <a:xfrm>
            <a:off x="3200364" y="1990763"/>
            <a:ext cx="2743200" cy="1927225"/>
          </a:xfrm>
          <a:prstGeom prst="rect">
            <a:avLst/>
          </a:prstGeom>
          <a:noFill/>
          <a:ln w="9525">
            <a:noFill/>
            <a:miter lim="800000"/>
            <a:headEnd/>
            <a:tailEnd/>
          </a:ln>
        </p:spPr>
      </p:pic>
      <p:sp>
        <p:nvSpPr>
          <p:cNvPr id="17" name="内容占位符 1"/>
          <p:cNvSpPr txBox="1">
            <a:spLocks/>
          </p:cNvSpPr>
          <p:nvPr/>
        </p:nvSpPr>
        <p:spPr bwMode="auto">
          <a:xfrm>
            <a:off x="6350" y="1241425"/>
            <a:ext cx="6242006"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在线陀螺形估计</a:t>
            </a:r>
            <a:r>
              <a:rPr lang="en-US" altLang="zh-CN" kern="0" dirty="0" smtClean="0">
                <a:solidFill>
                  <a:srgbClr val="1B4171"/>
                </a:solidFill>
                <a:latin typeface="华文黑体" pitchFamily="2" charset="-122"/>
                <a:ea typeface="华文黑体" pitchFamily="2" charset="-122"/>
                <a:cs typeface="华文黑体" pitchFamily="2" charset="-122"/>
              </a:rPr>
              <a:t>-</a:t>
            </a:r>
            <a:r>
              <a:rPr lang="zh-CN" altLang="en-US" kern="0" dirty="0" smtClean="0">
                <a:solidFill>
                  <a:srgbClr val="1B4171"/>
                </a:solidFill>
                <a:latin typeface="华文黑体" pitchFamily="2" charset="-122"/>
                <a:ea typeface="华文黑体" pitchFamily="2" charset="-122"/>
                <a:cs typeface="华文黑体" pitchFamily="2" charset="-122"/>
              </a:rPr>
              <a:t>双平稳外对照</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0" indent="0">
              <a:buNone/>
              <a:defRPr/>
            </a:pPr>
            <a:endParaRPr lang="en-US" altLang="zh-CN" dirty="0" smtClean="0">
              <a:latin typeface="华文楷体" pitchFamily="2" charset="-122"/>
              <a:ea typeface="华文楷体" pitchFamily="2" charset="-122"/>
            </a:endParaRPr>
          </a:p>
          <a:p>
            <a:pPr marL="0" indent="0">
              <a:buFont typeface="Wingdings" pitchFamily="2" charset="2"/>
              <a:buNone/>
              <a:defRPr/>
            </a:pPr>
            <a:endParaRPr lang="zh-CN" altLang="zh-CN" dirty="0" smtClean="0">
              <a:latin typeface="华文楷体" pitchFamily="2" charset="-122"/>
              <a:ea typeface="华文楷体" pitchFamily="2" charset="-122"/>
            </a:endParaRPr>
          </a:p>
        </p:txBody>
      </p:sp>
      <p:sp>
        <p:nvSpPr>
          <p:cNvPr id="19" name="矩形 18"/>
          <p:cNvSpPr/>
          <p:nvPr/>
        </p:nvSpPr>
        <p:spPr>
          <a:xfrm>
            <a:off x="0" y="1885920"/>
            <a:ext cx="2921000" cy="4056834"/>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算法的</a:t>
            </a:r>
            <a:r>
              <a:rPr lang="en-US" altLang="zh-CN" sz="2000" dirty="0" smtClean="0">
                <a:solidFill>
                  <a:srgbClr val="000000"/>
                </a:solidFill>
                <a:latin typeface="Century Gothic" pitchFamily="34" charset="0"/>
                <a:ea typeface="华文细黑" pitchFamily="2" charset="-122"/>
              </a:rPr>
              <a:t>CPU</a:t>
            </a:r>
            <a:r>
              <a:rPr lang="zh-CN" altLang="en-US" sz="2000" dirty="0" smtClean="0">
                <a:solidFill>
                  <a:srgbClr val="000000"/>
                </a:solidFill>
                <a:latin typeface="Century Gothic" pitchFamily="34" charset="0"/>
                <a:ea typeface="华文细黑" pitchFamily="2" charset="-122"/>
              </a:rPr>
              <a:t>时间最短；</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算法的均方根误差总是近似最好。</a:t>
            </a:r>
            <a:endParaRPr lang="en-US" altLang="zh-CN" sz="2000" dirty="0" smtClean="0">
              <a:solidFill>
                <a:srgbClr val="000000"/>
              </a:solidFill>
              <a:latin typeface="Century Gothic" pitchFamily="34" charset="0"/>
              <a:ea typeface="华文细黑" pitchFamily="2" charset="-122"/>
            </a:endParaRPr>
          </a:p>
          <a:p>
            <a:pPr lvl="0" algn="just">
              <a:defRPr/>
            </a:pPr>
            <a:endParaRPr lang="en-US" altLang="zh-CN" sz="2000" b="1" dirty="0" smtClean="0">
              <a:solidFill>
                <a:srgbClr val="000000"/>
              </a:solidFill>
              <a:latin typeface="Century Gothic" pitchFamily="34" charset="0"/>
              <a:ea typeface="华文细黑" pitchFamily="2" charset="-122"/>
            </a:endParaRPr>
          </a:p>
          <a:p>
            <a:pPr lvl="0" algn="just">
              <a:defRPr/>
            </a:pPr>
            <a:r>
              <a:rPr lang="zh-CN" altLang="en-US" sz="2000" b="1" dirty="0" smtClean="0">
                <a:solidFill>
                  <a:srgbClr val="000000"/>
                </a:solidFill>
                <a:latin typeface="Century Gothic" pitchFamily="34" charset="0"/>
                <a:ea typeface="华文细黑" pitchFamily="2" charset="-122"/>
              </a:rPr>
              <a:t>原因：</a:t>
            </a:r>
            <a:endParaRPr lang="en-US" altLang="zh-CN" sz="2000" b="1" dirty="0" smtClean="0">
              <a:solidFill>
                <a:srgbClr val="000000"/>
              </a:solidFill>
              <a:latin typeface="Century Gothic" pitchFamily="34" charset="0"/>
              <a:ea typeface="华文细黑" pitchFamily="2" charset="-122"/>
            </a:endParaRPr>
          </a:p>
          <a:p>
            <a:pPr lvl="0" algn="just">
              <a:defRPr/>
            </a:pPr>
            <a:r>
              <a:rPr lang="zh-CN" altLang="en-US" sz="2000" dirty="0" smtClean="0">
                <a:solidFill>
                  <a:srgbClr val="000000"/>
                </a:solidFill>
                <a:latin typeface="Century Gothic" pitchFamily="34" charset="0"/>
                <a:ea typeface="华文细黑" pitchFamily="2" charset="-122"/>
              </a:rPr>
              <a:t>       </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算法采用增量迭代算法，不需要在线寻找</a:t>
            </a:r>
            <a:r>
              <a:rPr lang="en-US" altLang="zh-CN" sz="2000" dirty="0" smtClean="0">
                <a:solidFill>
                  <a:srgbClr val="000000"/>
                </a:solidFill>
                <a:latin typeface="Century Gothic" pitchFamily="34" charset="0"/>
                <a:ea typeface="华文细黑" pitchFamily="2" charset="-122"/>
              </a:rPr>
              <a:t>K</a:t>
            </a:r>
            <a:r>
              <a:rPr lang="zh-CN" altLang="en-US" sz="2000" dirty="0" smtClean="0">
                <a:solidFill>
                  <a:srgbClr val="000000"/>
                </a:solidFill>
                <a:latin typeface="Century Gothic" pitchFamily="34" charset="0"/>
                <a:ea typeface="华文细黑" pitchFamily="2" charset="-122"/>
              </a:rPr>
              <a:t>近邻；</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算法考虑到更多的约束条件。</a:t>
            </a:r>
            <a:endParaRPr lang="zh-CN" altLang="en-US" dirty="0"/>
          </a:p>
        </p:txBody>
      </p:sp>
      <p:sp>
        <p:nvSpPr>
          <p:cNvPr id="20" name="灯片编号占位符 19"/>
          <p:cNvSpPr>
            <a:spLocks noGrp="1"/>
          </p:cNvSpPr>
          <p:nvPr>
            <p:ph type="sldNum" sz="quarter" idx="10"/>
          </p:nvPr>
        </p:nvSpPr>
        <p:spPr/>
        <p:txBody>
          <a:bodyPr/>
          <a:lstStyle/>
          <a:p>
            <a:pPr>
              <a:defRPr/>
            </a:pPr>
            <a:fld id="{EB4E7424-DEF9-4E7B-8F5A-44C973303550}" type="slidenum">
              <a:rPr lang="zh-CN" altLang="en-US" smtClean="0"/>
              <a:pPr>
                <a:defRPr/>
              </a:pPr>
              <a:t>21</a:t>
            </a:fld>
            <a:r>
              <a:rPr lang="en-US" smtClean="0"/>
              <a:t> / 26</a:t>
            </a:r>
            <a:endParaRPr lang="en-US" dirty="0"/>
          </a:p>
        </p:txBody>
      </p:sp>
    </p:spTree>
    <p:extLst>
      <p:ext uri="{BB962C8B-B14F-4D97-AF65-F5344CB8AC3E}">
        <p14:creationId xmlns:p14="http://schemas.microsoft.com/office/powerpoint/2010/main" xmlns="" val="949376787"/>
      </p:ext>
    </p:extLst>
  </p:cSld>
  <p:clrMapOvr>
    <a:masterClrMapping/>
  </p:clrMapOvr>
  <p:transition advTm="28813">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内容占位符 1"/>
          <p:cNvSpPr txBox="1">
            <a:spLocks/>
          </p:cNvSpPr>
          <p:nvPr/>
        </p:nvSpPr>
        <p:spPr bwMode="auto">
          <a:xfrm>
            <a:off x="6350" y="1241425"/>
            <a:ext cx="5251432"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数据特征对实验结果的影响</a:t>
            </a:r>
            <a:endParaRPr lang="en-US" altLang="zh-CN" kern="0" dirty="0" smtClean="0">
              <a:solidFill>
                <a:srgbClr val="1B4171"/>
              </a:solidFill>
              <a:latin typeface="华文黑体" pitchFamily="2" charset="-122"/>
              <a:ea typeface="华文黑体" pitchFamily="2" charset="-122"/>
              <a:cs typeface="华文黑体" pitchFamily="2" charset="-122"/>
            </a:endParaRPr>
          </a:p>
          <a:p>
            <a:pPr>
              <a:buFont typeface="Arial" charset="0"/>
              <a:buChar char="•"/>
              <a:defRPr/>
            </a:pPr>
            <a:endParaRPr lang="en-US" altLang="zh-CN" dirty="0" smtClean="0">
              <a:latin typeface="华文楷体" pitchFamily="2" charset="-122"/>
              <a:ea typeface="华文楷体" pitchFamily="2" charset="-122"/>
            </a:endParaRPr>
          </a:p>
          <a:p>
            <a:pPr marL="0" indent="0">
              <a:buFont typeface="Wingdings" pitchFamily="2" charset="2"/>
              <a:buNone/>
              <a:defRPr/>
            </a:pPr>
            <a:endParaRPr lang="zh-CN" altLang="zh-CN" dirty="0" smtClean="0">
              <a:latin typeface="华文楷体" pitchFamily="2" charset="-122"/>
              <a:ea typeface="华文楷体" pitchFamily="2" charset="-122"/>
            </a:endParaRPr>
          </a:p>
        </p:txBody>
      </p:sp>
      <p:sp>
        <p:nvSpPr>
          <p:cNvPr id="26626"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实验分析</a:t>
            </a:r>
            <a:endParaRPr lang="zh-CN" altLang="zh-CN" sz="3600" dirty="0" smtClean="0">
              <a:ea typeface="宋体" pitchFamily="2" charset="-122"/>
            </a:endParaRPr>
          </a:p>
        </p:txBody>
      </p:sp>
      <p:sp>
        <p:nvSpPr>
          <p:cNvPr id="2662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3"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6634"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1" name="矩形 20"/>
          <p:cNvSpPr/>
          <p:nvPr/>
        </p:nvSpPr>
        <p:spPr>
          <a:xfrm>
            <a:off x="2962275" y="1854200"/>
            <a:ext cx="6096000" cy="2271713"/>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962275" y="4125913"/>
            <a:ext cx="6096000" cy="2106612"/>
          </a:xfrm>
          <a:prstGeom prst="rect">
            <a:avLst/>
          </a:prstGeom>
          <a:noFill/>
          <a:ln w="38100">
            <a:solidFill>
              <a:srgbClr val="1B417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05477" name="Picture 5" descr="Fig5_b"/>
          <p:cNvPicPr>
            <a:picLocks noChangeAspect="1" noChangeArrowheads="1"/>
          </p:cNvPicPr>
          <p:nvPr/>
        </p:nvPicPr>
        <p:blipFill>
          <a:blip r:embed="rId4" cstate="print"/>
          <a:srcRect/>
          <a:stretch>
            <a:fillRect/>
          </a:stretch>
        </p:blipFill>
        <p:spPr bwMode="auto">
          <a:xfrm>
            <a:off x="6095888" y="4200505"/>
            <a:ext cx="2743200" cy="1917700"/>
          </a:xfrm>
          <a:prstGeom prst="rect">
            <a:avLst/>
          </a:prstGeom>
          <a:noFill/>
          <a:ln w="9525">
            <a:noFill/>
            <a:miter lim="800000"/>
            <a:headEnd/>
            <a:tailEnd/>
          </a:ln>
        </p:spPr>
      </p:pic>
      <p:pic>
        <p:nvPicPr>
          <p:cNvPr id="105479" name="Picture 7" descr="Fig3_b"/>
          <p:cNvPicPr>
            <a:picLocks noChangeAspect="1" noChangeArrowheads="1"/>
          </p:cNvPicPr>
          <p:nvPr/>
        </p:nvPicPr>
        <p:blipFill>
          <a:blip r:embed="rId5" cstate="print"/>
          <a:srcRect/>
          <a:stretch>
            <a:fillRect/>
          </a:stretch>
        </p:blipFill>
        <p:spPr bwMode="auto">
          <a:xfrm>
            <a:off x="3276562" y="2044686"/>
            <a:ext cx="2743200" cy="1927225"/>
          </a:xfrm>
          <a:prstGeom prst="rect">
            <a:avLst/>
          </a:prstGeom>
          <a:noFill/>
          <a:ln w="9525">
            <a:noFill/>
            <a:miter lim="800000"/>
            <a:headEnd/>
            <a:tailEnd/>
          </a:ln>
        </p:spPr>
      </p:pic>
      <p:pic>
        <p:nvPicPr>
          <p:cNvPr id="18" name="Picture 6" descr="Fig3_a"/>
          <p:cNvPicPr>
            <a:picLocks noChangeAspect="1" noChangeArrowheads="1"/>
          </p:cNvPicPr>
          <p:nvPr/>
        </p:nvPicPr>
        <p:blipFill>
          <a:blip r:embed="rId6" cstate="print"/>
          <a:srcRect/>
          <a:stretch>
            <a:fillRect/>
          </a:stretch>
        </p:blipFill>
        <p:spPr bwMode="auto">
          <a:xfrm>
            <a:off x="3276562" y="4200505"/>
            <a:ext cx="2743200" cy="1927225"/>
          </a:xfrm>
          <a:prstGeom prst="rect">
            <a:avLst/>
          </a:prstGeom>
          <a:noFill/>
          <a:ln w="9525">
            <a:noFill/>
            <a:miter lim="800000"/>
            <a:headEnd/>
            <a:tailEnd/>
          </a:ln>
        </p:spPr>
      </p:pic>
      <p:pic>
        <p:nvPicPr>
          <p:cNvPr id="19" name="Picture 4" descr="Fig5_a"/>
          <p:cNvPicPr>
            <a:picLocks noChangeAspect="1" noChangeArrowheads="1"/>
          </p:cNvPicPr>
          <p:nvPr/>
        </p:nvPicPr>
        <p:blipFill>
          <a:blip r:embed="rId7" cstate="print"/>
          <a:srcRect/>
          <a:stretch>
            <a:fillRect/>
          </a:stretch>
        </p:blipFill>
        <p:spPr bwMode="auto">
          <a:xfrm>
            <a:off x="6095888" y="2044686"/>
            <a:ext cx="2743200" cy="1917700"/>
          </a:xfrm>
          <a:prstGeom prst="rect">
            <a:avLst/>
          </a:prstGeom>
          <a:noFill/>
          <a:ln w="9525">
            <a:noFill/>
            <a:miter lim="800000"/>
            <a:headEnd/>
            <a:tailEnd/>
          </a:ln>
        </p:spPr>
      </p:pic>
      <p:sp>
        <p:nvSpPr>
          <p:cNvPr id="23" name="矩形 22"/>
          <p:cNvSpPr/>
          <p:nvPr/>
        </p:nvSpPr>
        <p:spPr>
          <a:xfrm>
            <a:off x="0" y="1856056"/>
            <a:ext cx="2921000" cy="4364611"/>
          </a:xfrm>
          <a:prstGeom prst="rect">
            <a:avLst/>
          </a:prstGeom>
        </p:spPr>
        <p:txBody>
          <a:bodyPr wrap="square" lIns="180000" tIns="180000" rIns="180000" bIns="180000">
            <a:spAutoFit/>
          </a:bodyPr>
          <a:lstStyle/>
          <a:p>
            <a:pPr lvl="0" algn="just">
              <a:spcBef>
                <a:spcPts val="1200"/>
              </a:spcBef>
              <a:defRPr/>
            </a:pPr>
            <a:r>
              <a:rPr lang="zh-CN" altLang="en-US" sz="2000" b="1" dirty="0" smtClean="0">
                <a:solidFill>
                  <a:srgbClr val="000000"/>
                </a:solidFill>
                <a:latin typeface="华文细黑" pitchFamily="2" charset="-122"/>
                <a:ea typeface="华文细黑" pitchFamily="2" charset="-122"/>
              </a:rPr>
              <a:t>结论：</a:t>
            </a:r>
            <a:endParaRPr lang="en-US" altLang="zh-CN" sz="2000" b="1" dirty="0" smtClean="0">
              <a:solidFill>
                <a:srgbClr val="000000"/>
              </a:solidFill>
              <a:latin typeface="华文细黑" pitchFamily="2" charset="-122"/>
              <a:ea typeface="华文细黑" pitchFamily="2" charset="-122"/>
            </a:endParaRPr>
          </a:p>
          <a:p>
            <a:pPr lvl="0" algn="just">
              <a:defRPr/>
            </a:pPr>
            <a:r>
              <a:rPr lang="en-US" altLang="zh-CN" sz="2000" dirty="0" smtClean="0">
                <a:solidFill>
                  <a:srgbClr val="000000"/>
                </a:solidFill>
                <a:latin typeface="华文细黑" pitchFamily="2" charset="-122"/>
                <a:ea typeface="华文细黑" pitchFamily="2" charset="-122"/>
              </a:rPr>
              <a:t>        </a:t>
            </a:r>
            <a:r>
              <a:rPr lang="en-US" altLang="zh-CN" sz="2000" dirty="0" smtClean="0">
                <a:solidFill>
                  <a:srgbClr val="000000"/>
                </a:solidFill>
                <a:latin typeface="Century Gothic" pitchFamily="34" charset="0"/>
                <a:ea typeface="华文细黑" pitchFamily="2" charset="-122"/>
              </a:rPr>
              <a:t>TEMI</a:t>
            </a:r>
            <a:r>
              <a:rPr lang="zh-CN" altLang="en-US" sz="2000" dirty="0" smtClean="0">
                <a:solidFill>
                  <a:srgbClr val="000000"/>
                </a:solidFill>
                <a:latin typeface="Century Gothic" pitchFamily="34" charset="0"/>
                <a:ea typeface="华文细黑" pitchFamily="2" charset="-122"/>
              </a:rPr>
              <a:t>不适用于非平稳变化的时间序列</a:t>
            </a:r>
            <a:r>
              <a:rPr lang="en-US" altLang="zh-CN" sz="2000" dirty="0" smtClean="0">
                <a:solidFill>
                  <a:srgbClr val="000000"/>
                </a:solidFill>
                <a:latin typeface="Century Gothic" pitchFamily="34" charset="0"/>
                <a:ea typeface="华文细黑" pitchFamily="2" charset="-122"/>
              </a:rPr>
              <a:t>; SEMI</a:t>
            </a:r>
            <a:r>
              <a:rPr lang="zh-CN" altLang="en-US" sz="2000" dirty="0" smtClean="0">
                <a:solidFill>
                  <a:srgbClr val="000000"/>
                </a:solidFill>
                <a:latin typeface="Century Gothic" pitchFamily="34" charset="0"/>
                <a:ea typeface="华文细黑" pitchFamily="2" charset="-122"/>
              </a:rPr>
              <a:t>不适用于空间快照中非平稳分布的属性；</a:t>
            </a:r>
            <a:r>
              <a:rPr lang="en-US" altLang="zh-CN" sz="2000" dirty="0" smtClean="0">
                <a:solidFill>
                  <a:srgbClr val="000000"/>
                </a:solidFill>
                <a:latin typeface="Century Gothic" pitchFamily="34" charset="0"/>
                <a:ea typeface="华文细黑" pitchFamily="2" charset="-122"/>
              </a:rPr>
              <a:t>GMVI</a:t>
            </a:r>
            <a:r>
              <a:rPr lang="zh-CN" altLang="en-US" sz="2000" dirty="0" smtClean="0">
                <a:solidFill>
                  <a:srgbClr val="000000"/>
                </a:solidFill>
                <a:latin typeface="Century Gothic" pitchFamily="34" charset="0"/>
                <a:ea typeface="华文细黑" pitchFamily="2" charset="-122"/>
              </a:rPr>
              <a:t>适用于两种不同数据特征的感知数据集。</a:t>
            </a:r>
            <a:endParaRPr lang="en-US" altLang="zh-CN" sz="2000" dirty="0" smtClean="0">
              <a:solidFill>
                <a:srgbClr val="000000"/>
              </a:solidFill>
              <a:latin typeface="Century Gothic" pitchFamily="34" charset="0"/>
              <a:ea typeface="华文细黑" pitchFamily="2" charset="-122"/>
            </a:endParaRPr>
          </a:p>
          <a:p>
            <a:pPr lvl="0" algn="just">
              <a:defRPr/>
            </a:pPr>
            <a:endParaRPr lang="en-US" altLang="zh-CN" sz="2000" dirty="0" smtClean="0">
              <a:solidFill>
                <a:srgbClr val="000000"/>
              </a:solidFill>
              <a:latin typeface="Century Gothic" pitchFamily="34" charset="0"/>
              <a:ea typeface="华文细黑" pitchFamily="2" charset="-122"/>
            </a:endParaRPr>
          </a:p>
          <a:p>
            <a:pPr lvl="0" algn="just">
              <a:defRPr/>
            </a:pPr>
            <a:r>
              <a:rPr lang="zh-CN" altLang="en-US" sz="2000" b="1" dirty="0" smtClean="0">
                <a:solidFill>
                  <a:srgbClr val="000000"/>
                </a:solidFill>
                <a:latin typeface="Century Gothic" pitchFamily="34" charset="0"/>
                <a:ea typeface="华文细黑" pitchFamily="2" charset="-122"/>
              </a:rPr>
              <a:t>原因：</a:t>
            </a:r>
            <a:endParaRPr lang="en-US" altLang="zh-CN" sz="2000" b="1" dirty="0" smtClean="0">
              <a:solidFill>
                <a:srgbClr val="000000"/>
              </a:solidFill>
              <a:latin typeface="Century Gothic" pitchFamily="34" charset="0"/>
              <a:ea typeface="华文细黑" pitchFamily="2" charset="-122"/>
            </a:endParaRPr>
          </a:p>
          <a:p>
            <a:pPr lvl="0" algn="just">
              <a:defRPr/>
            </a:pPr>
            <a:r>
              <a:rPr lang="en-US" altLang="zh-CN" sz="2000" dirty="0" smtClean="0">
                <a:solidFill>
                  <a:srgbClr val="000000"/>
                </a:solidFill>
                <a:latin typeface="Century Gothic" pitchFamily="34" charset="0"/>
                <a:ea typeface="华文细黑" pitchFamily="2" charset="-122"/>
              </a:rPr>
              <a:t>        GMVI</a:t>
            </a:r>
            <a:r>
              <a:rPr lang="zh-CN" altLang="en-US" sz="2000" dirty="0" smtClean="0">
                <a:solidFill>
                  <a:srgbClr val="000000"/>
                </a:solidFill>
                <a:latin typeface="Century Gothic" pitchFamily="34" charset="0"/>
                <a:ea typeface="华文细黑" pitchFamily="2" charset="-122"/>
              </a:rPr>
              <a:t>算法采用时空数据质量和最大化信息增益的方式选择和融合候选估计值。</a:t>
            </a:r>
            <a:endParaRPr lang="en-US" altLang="zh-CN" sz="2000" dirty="0" smtClean="0">
              <a:solidFill>
                <a:srgbClr val="000000"/>
              </a:solidFill>
              <a:latin typeface="Century Gothic" pitchFamily="34" charset="0"/>
              <a:ea typeface="华文细黑" pitchFamily="2" charset="-122"/>
            </a:endParaRPr>
          </a:p>
        </p:txBody>
      </p:sp>
      <p:sp>
        <p:nvSpPr>
          <p:cNvPr id="24" name="灯片编号占位符 23"/>
          <p:cNvSpPr>
            <a:spLocks noGrp="1"/>
          </p:cNvSpPr>
          <p:nvPr>
            <p:ph type="sldNum" sz="quarter" idx="10"/>
          </p:nvPr>
        </p:nvSpPr>
        <p:spPr/>
        <p:txBody>
          <a:bodyPr/>
          <a:lstStyle/>
          <a:p>
            <a:pPr>
              <a:defRPr/>
            </a:pPr>
            <a:fld id="{EB4E7424-DEF9-4E7B-8F5A-44C973303550}" type="slidenum">
              <a:rPr lang="zh-CN" altLang="en-US" smtClean="0"/>
              <a:pPr>
                <a:defRPr/>
              </a:pPr>
              <a:t>22</a:t>
            </a:fld>
            <a:r>
              <a:rPr lang="en-US" smtClean="0"/>
              <a:t> / 26</a:t>
            </a:r>
            <a:endParaRPr lang="en-US" dirty="0"/>
          </a:p>
        </p:txBody>
      </p:sp>
    </p:spTree>
  </p:cSld>
  <p:clrMapOvr>
    <a:masterClrMapping/>
  </p:clrMapOvr>
  <p:transition advTm="0">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系统演示</a:t>
            </a:r>
            <a:endParaRPr lang="zh-CN" altLang="zh-CN" sz="3600" dirty="0" smtClean="0">
              <a:ea typeface="宋体" pitchFamily="2" charset="-122"/>
            </a:endParaRPr>
          </a:p>
        </p:txBody>
      </p:sp>
      <p:sp>
        <p:nvSpPr>
          <p:cNvPr id="2765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8"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7659"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pic>
        <p:nvPicPr>
          <p:cNvPr id="91138" name="Picture 2"/>
          <p:cNvPicPr>
            <a:picLocks noChangeAspect="1" noChangeArrowheads="1"/>
          </p:cNvPicPr>
          <p:nvPr/>
        </p:nvPicPr>
        <p:blipFill>
          <a:blip r:embed="rId3" cstate="print"/>
          <a:srcRect/>
          <a:stretch>
            <a:fillRect/>
          </a:stretch>
        </p:blipFill>
        <p:spPr bwMode="auto">
          <a:xfrm>
            <a:off x="2057467" y="1152585"/>
            <a:ext cx="4267087" cy="2666930"/>
          </a:xfrm>
          <a:prstGeom prst="rect">
            <a:avLst/>
          </a:prstGeom>
          <a:noFill/>
          <a:ln w="9525">
            <a:noFill/>
            <a:miter lim="800000"/>
            <a:headEnd/>
            <a:tailEnd/>
          </a:ln>
        </p:spPr>
      </p:pic>
      <p:pic>
        <p:nvPicPr>
          <p:cNvPr id="91139" name="Picture 3"/>
          <p:cNvPicPr>
            <a:picLocks noChangeAspect="1" noChangeArrowheads="1"/>
          </p:cNvPicPr>
          <p:nvPr/>
        </p:nvPicPr>
        <p:blipFill>
          <a:blip r:embed="rId4" cstate="print"/>
          <a:srcRect/>
          <a:stretch>
            <a:fillRect/>
          </a:stretch>
        </p:blipFill>
        <p:spPr bwMode="auto">
          <a:xfrm>
            <a:off x="152516" y="3209931"/>
            <a:ext cx="4114691" cy="2571683"/>
          </a:xfrm>
          <a:prstGeom prst="rect">
            <a:avLst/>
          </a:prstGeom>
          <a:noFill/>
          <a:ln w="9525">
            <a:noFill/>
            <a:miter lim="800000"/>
            <a:headEnd/>
            <a:tailEnd/>
          </a:ln>
        </p:spPr>
      </p:pic>
      <p:pic>
        <p:nvPicPr>
          <p:cNvPr id="91140" name="Picture 4"/>
          <p:cNvPicPr>
            <a:picLocks noChangeAspect="1" noChangeArrowheads="1"/>
          </p:cNvPicPr>
          <p:nvPr/>
        </p:nvPicPr>
        <p:blipFill>
          <a:blip r:embed="rId5" cstate="print"/>
          <a:srcRect/>
          <a:stretch>
            <a:fillRect/>
          </a:stretch>
        </p:blipFill>
        <p:spPr bwMode="auto">
          <a:xfrm>
            <a:off x="4572000" y="3590921"/>
            <a:ext cx="4389004" cy="2743128"/>
          </a:xfrm>
          <a:prstGeom prst="rect">
            <a:avLst/>
          </a:prstGeom>
          <a:noFill/>
          <a:ln w="9525">
            <a:noFill/>
            <a:miter lim="800000"/>
            <a:headEnd/>
            <a:tailEnd/>
          </a:ln>
        </p:spPr>
      </p:pic>
      <p:pic>
        <p:nvPicPr>
          <p:cNvPr id="27652" name="Picture 6" descr="photo_mark"/>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圆角矩形标注 24"/>
          <p:cNvSpPr>
            <a:spLocks noChangeArrowheads="1"/>
          </p:cNvSpPr>
          <p:nvPr/>
        </p:nvSpPr>
        <p:spPr bwMode="auto">
          <a:xfrm>
            <a:off x="152516" y="1914565"/>
            <a:ext cx="1600258" cy="762006"/>
          </a:xfrm>
          <a:prstGeom prst="wedgeRoundRectCallout">
            <a:avLst>
              <a:gd name="adj1" fmla="val 63753"/>
              <a:gd name="adj2" fmla="val -5150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楷体" pitchFamily="2" charset="-122"/>
                <a:ea typeface="华文楷体" pitchFamily="2" charset="-122"/>
              </a:rPr>
              <a:t>  </a:t>
            </a:r>
            <a:r>
              <a:rPr lang="zh-CN" altLang="en-US" sz="2000" dirty="0" smtClean="0">
                <a:solidFill>
                  <a:schemeClr val="bg1"/>
                </a:solidFill>
                <a:latin typeface="华文细黑" pitchFamily="2" charset="-122"/>
                <a:ea typeface="华文细黑" pitchFamily="2" charset="-122"/>
              </a:rPr>
              <a:t>参数配置</a:t>
            </a:r>
            <a:endParaRPr lang="en-US" altLang="zh-CN" sz="2000" dirty="0" smtClean="0">
              <a:solidFill>
                <a:schemeClr val="bg1"/>
              </a:solidFill>
              <a:latin typeface="华文细黑" pitchFamily="2" charset="-122"/>
              <a:ea typeface="华文细黑" pitchFamily="2" charset="-122"/>
            </a:endParaRPr>
          </a:p>
        </p:txBody>
      </p:sp>
      <p:sp>
        <p:nvSpPr>
          <p:cNvPr id="24" name="圆角矩形标注 24"/>
          <p:cNvSpPr>
            <a:spLocks noChangeArrowheads="1"/>
          </p:cNvSpPr>
          <p:nvPr/>
        </p:nvSpPr>
        <p:spPr bwMode="auto">
          <a:xfrm>
            <a:off x="6629346" y="2447951"/>
            <a:ext cx="1600258" cy="762006"/>
          </a:xfrm>
          <a:prstGeom prst="wedgeRoundRectCallout">
            <a:avLst>
              <a:gd name="adj1" fmla="val 40565"/>
              <a:gd name="adj2" fmla="val 85888"/>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楷体" pitchFamily="2" charset="-122"/>
                <a:ea typeface="华文楷体" pitchFamily="2" charset="-122"/>
              </a:rPr>
              <a:t>   </a:t>
            </a:r>
            <a:r>
              <a:rPr lang="zh-CN" altLang="en-US" sz="2000" dirty="0" smtClean="0">
                <a:solidFill>
                  <a:schemeClr val="bg1"/>
                </a:solidFill>
                <a:latin typeface="华文细黑" pitchFamily="2" charset="-122"/>
                <a:ea typeface="华文细黑" pitchFamily="2" charset="-122"/>
              </a:rPr>
              <a:t>数据填补</a:t>
            </a:r>
            <a:endParaRPr lang="en-US" altLang="zh-CN" sz="2000" dirty="0" smtClean="0">
              <a:solidFill>
                <a:schemeClr val="bg1"/>
              </a:solidFill>
              <a:latin typeface="华文细黑" pitchFamily="2" charset="-122"/>
              <a:ea typeface="华文细黑" pitchFamily="2" charset="-122"/>
            </a:endParaRPr>
          </a:p>
        </p:txBody>
      </p:sp>
      <p:sp>
        <p:nvSpPr>
          <p:cNvPr id="25" name="圆角矩形标注 24"/>
          <p:cNvSpPr>
            <a:spLocks noChangeArrowheads="1"/>
          </p:cNvSpPr>
          <p:nvPr/>
        </p:nvSpPr>
        <p:spPr bwMode="auto">
          <a:xfrm>
            <a:off x="1066892" y="5953059"/>
            <a:ext cx="1600158" cy="762006"/>
          </a:xfrm>
          <a:prstGeom prst="wedgeRoundRectCallout">
            <a:avLst>
              <a:gd name="adj1" fmla="val -9"/>
              <a:gd name="adj2" fmla="val -77590"/>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楷体" pitchFamily="2" charset="-122"/>
                <a:ea typeface="华文楷体" pitchFamily="2" charset="-122"/>
              </a:rPr>
              <a:t>   </a:t>
            </a:r>
            <a:r>
              <a:rPr lang="zh-CN" altLang="en-US" sz="2000" dirty="0" smtClean="0">
                <a:solidFill>
                  <a:schemeClr val="bg1"/>
                </a:solidFill>
                <a:latin typeface="华文细黑" pitchFamily="2" charset="-122"/>
                <a:ea typeface="华文细黑" pitchFamily="2" charset="-122"/>
              </a:rPr>
              <a:t>异常检测</a:t>
            </a:r>
            <a:endParaRPr lang="en-US" altLang="zh-CN" sz="2000" dirty="0" smtClean="0">
              <a:solidFill>
                <a:schemeClr val="bg1"/>
              </a:solidFill>
              <a:latin typeface="华文细黑" pitchFamily="2" charset="-122"/>
              <a:ea typeface="华文细黑" pitchFamily="2" charset="-122"/>
            </a:endParaRPr>
          </a:p>
        </p:txBody>
      </p:sp>
      <p:sp>
        <p:nvSpPr>
          <p:cNvPr id="18" name="灯片编号占位符 17"/>
          <p:cNvSpPr>
            <a:spLocks noGrp="1"/>
          </p:cNvSpPr>
          <p:nvPr>
            <p:ph type="sldNum" sz="quarter" idx="10"/>
          </p:nvPr>
        </p:nvSpPr>
        <p:spPr/>
        <p:txBody>
          <a:bodyPr/>
          <a:lstStyle/>
          <a:p>
            <a:pPr>
              <a:defRPr/>
            </a:pPr>
            <a:fld id="{EB4E7424-DEF9-4E7B-8F5A-44C973303550}" type="slidenum">
              <a:rPr lang="zh-CN" altLang="en-US" smtClean="0"/>
              <a:pPr>
                <a:defRPr/>
              </a:pPr>
              <a:t>23</a:t>
            </a:fld>
            <a:r>
              <a:rPr lang="en-US" smtClean="0"/>
              <a:t> / 26</a:t>
            </a:r>
            <a:endParaRPr lang="en-US" dirty="0"/>
          </a:p>
        </p:txBody>
      </p:sp>
    </p:spTree>
    <p:extLst>
      <p:ext uri="{BB962C8B-B14F-4D97-AF65-F5344CB8AC3E}">
        <p14:creationId xmlns:p14="http://schemas.microsoft.com/office/powerpoint/2010/main" xmlns="" val="949376787"/>
      </p:ext>
    </p:extLst>
  </p:cSld>
  <p:clrMapOvr>
    <a:masterClrMapping/>
  </p:clrMapOvr>
  <p:transition advTm="8128">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总结与展望</a:t>
            </a:r>
          </a:p>
        </p:txBody>
      </p:sp>
      <p:pic>
        <p:nvPicPr>
          <p:cNvPr id="28676"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内容占位符 2"/>
          <p:cNvSpPr txBox="1">
            <a:spLocks/>
          </p:cNvSpPr>
          <p:nvPr/>
        </p:nvSpPr>
        <p:spPr bwMode="auto">
          <a:xfrm>
            <a:off x="495824" y="1381179"/>
            <a:ext cx="7967456" cy="526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r>
              <a:rPr lang="zh-CN" altLang="en-US" kern="0" dirty="0" smtClean="0">
                <a:solidFill>
                  <a:srgbClr val="1B4171"/>
                </a:solidFill>
                <a:latin typeface="华文黑体" pitchFamily="2" charset="-122"/>
                <a:ea typeface="华文黑体" pitchFamily="2" charset="-122"/>
                <a:cs typeface="华文黑体" pitchFamily="2" charset="-122"/>
              </a:rPr>
              <a:t>总结</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本文针对感知数据中缺失值的填补技术提出了三个估计算法；</a:t>
            </a:r>
            <a:endParaRPr lang="en-US" altLang="zh-CN" sz="2200" dirty="0" smtClean="0">
              <a:latin typeface="华文细黑" pitchFamily="2" charset="-122"/>
              <a:ea typeface="华文细黑"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本文提出的</a:t>
            </a:r>
            <a:r>
              <a:rPr lang="zh-CN" altLang="zh-CN" sz="2200" dirty="0" smtClean="0">
                <a:latin typeface="华文细黑" pitchFamily="2" charset="-122"/>
                <a:ea typeface="华文细黑" pitchFamily="2" charset="-122"/>
              </a:rPr>
              <a:t>算法可以很好的提升</a:t>
            </a:r>
            <a:r>
              <a:rPr lang="zh-CN" altLang="en-US" sz="2200" dirty="0" smtClean="0">
                <a:latin typeface="华文细黑" pitchFamily="2" charset="-122"/>
                <a:ea typeface="华文细黑" pitchFamily="2" charset="-122"/>
              </a:rPr>
              <a:t>估计处理的效率和精度；</a:t>
            </a:r>
            <a:endParaRPr lang="en-US" altLang="zh-CN" sz="2200" dirty="0" smtClean="0">
              <a:latin typeface="华文细黑" pitchFamily="2" charset="-122"/>
              <a:ea typeface="华文细黑"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本文实现了感知数据获取与清洗</a:t>
            </a:r>
            <a:r>
              <a:rPr lang="zh-CN" altLang="en-US" sz="2200" dirty="0" smtClean="0">
                <a:latin typeface="Century Gothic" pitchFamily="34" charset="0"/>
                <a:ea typeface="华文细黑" pitchFamily="2" charset="-122"/>
              </a:rPr>
              <a:t>工具（</a:t>
            </a:r>
            <a:r>
              <a:rPr lang="en-US" altLang="zh-CN" sz="2200" dirty="0" smtClean="0">
                <a:latin typeface="Century Gothic" pitchFamily="34" charset="0"/>
                <a:ea typeface="华文细黑" pitchFamily="2" charset="-122"/>
              </a:rPr>
              <a:t>Archer</a:t>
            </a:r>
            <a:r>
              <a:rPr lang="zh-CN" altLang="en-US" sz="2200" dirty="0" smtClean="0">
                <a:latin typeface="Century Gothic" pitchFamily="34" charset="0"/>
                <a:ea typeface="华文细黑" pitchFamily="2" charset="-122"/>
              </a:rPr>
              <a:t>系统），并把研究的算法嵌入系统中。</a:t>
            </a:r>
            <a:endParaRPr lang="en-US" altLang="zh-CN" sz="2200" dirty="0">
              <a:latin typeface="Century Gothic" pitchFamily="34" charset="0"/>
              <a:ea typeface="华文细黑" pitchFamily="2" charset="-122"/>
            </a:endParaRPr>
          </a:p>
          <a:p>
            <a:r>
              <a:rPr lang="zh-CN" altLang="en-US" kern="0" dirty="0" smtClean="0">
                <a:solidFill>
                  <a:srgbClr val="1B4171"/>
                </a:solidFill>
                <a:latin typeface="华文黑体" pitchFamily="2" charset="-122"/>
                <a:ea typeface="华文黑体" pitchFamily="2" charset="-122"/>
                <a:cs typeface="华文黑体" pitchFamily="2" charset="-122"/>
              </a:rPr>
              <a:t>进一步</a:t>
            </a:r>
            <a:r>
              <a:rPr lang="zh-CN" altLang="en-US" kern="0" dirty="0">
                <a:solidFill>
                  <a:srgbClr val="1B4171"/>
                </a:solidFill>
                <a:latin typeface="华文黑体" pitchFamily="2" charset="-122"/>
                <a:ea typeface="华文黑体" pitchFamily="2" charset="-122"/>
                <a:cs typeface="华文黑体" pitchFamily="2" charset="-122"/>
              </a:rPr>
              <a:t>研究</a:t>
            </a:r>
            <a:r>
              <a:rPr lang="zh-CN" altLang="en-US" kern="0" dirty="0" smtClean="0">
                <a:solidFill>
                  <a:srgbClr val="1B4171"/>
                </a:solidFill>
                <a:latin typeface="华文黑体" pitchFamily="2" charset="-122"/>
                <a:ea typeface="华文黑体" pitchFamily="2" charset="-122"/>
                <a:cs typeface="华文黑体" pitchFamily="2" charset="-122"/>
              </a:rPr>
              <a:t>工作</a:t>
            </a:r>
            <a:endParaRPr lang="en-US" altLang="zh-CN" kern="0" dirty="0" smtClean="0">
              <a:solidFill>
                <a:srgbClr val="1B4171"/>
              </a:solidFill>
              <a:latin typeface="华文黑体" pitchFamily="2" charset="-122"/>
              <a:ea typeface="华文黑体" pitchFamily="2" charset="-122"/>
              <a:cs typeface="华文黑体"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根据实际应用中感知数据变化的物理特征来完善算法；</a:t>
            </a:r>
            <a:endParaRPr lang="en-US" altLang="zh-CN" sz="2200" dirty="0" smtClean="0">
              <a:latin typeface="华文细黑" pitchFamily="2" charset="-122"/>
              <a:ea typeface="华文细黑" pitchFamily="2" charset="-122"/>
            </a:endParaRPr>
          </a:p>
          <a:p>
            <a:pPr marL="639763" lvl="1" indent="-273050">
              <a:lnSpc>
                <a:spcPct val="90000"/>
              </a:lnSpc>
              <a:spcBef>
                <a:spcPts val="550"/>
              </a:spcBef>
              <a:buClr>
                <a:srgbClr val="97CBFF"/>
              </a:buClr>
              <a:buSzPct val="70000"/>
              <a:buFont typeface="Wingdings" pitchFamily="2" charset="2"/>
              <a:buChar char="l"/>
              <a:defRPr/>
            </a:pPr>
            <a:r>
              <a:rPr lang="zh-CN" altLang="en-US" sz="2200" dirty="0" smtClean="0">
                <a:latin typeface="华文细黑" pitchFamily="2" charset="-122"/>
                <a:ea typeface="华文细黑" pitchFamily="2" charset="-122"/>
              </a:rPr>
              <a:t>把</a:t>
            </a:r>
            <a:r>
              <a:rPr lang="zh-CN" altLang="en-US" sz="2200" dirty="0" smtClean="0">
                <a:latin typeface="Century Gothic" pitchFamily="34" charset="0"/>
                <a:ea typeface="华文细黑" pitchFamily="2" charset="-122"/>
              </a:rPr>
              <a:t>研究的算法和数据结构运用到分布式并行环境下，提高</a:t>
            </a:r>
            <a:r>
              <a:rPr lang="en-US" altLang="zh-CN" sz="2200" dirty="0" smtClean="0">
                <a:latin typeface="Century Gothic" pitchFamily="34" charset="0"/>
                <a:ea typeface="华文细黑" pitchFamily="2" charset="-122"/>
              </a:rPr>
              <a:t>Archer</a:t>
            </a:r>
            <a:r>
              <a:rPr lang="zh-CN" altLang="en-US" sz="2200" dirty="0" smtClean="0">
                <a:latin typeface="Century Gothic" pitchFamily="34" charset="0"/>
                <a:ea typeface="华文细黑" pitchFamily="2" charset="-122"/>
              </a:rPr>
              <a:t>系统的吞吐量</a:t>
            </a:r>
            <a:r>
              <a:rPr lang="zh-CN" altLang="zh-CN" sz="2200" dirty="0" smtClean="0">
                <a:latin typeface="Century Gothic" pitchFamily="34" charset="0"/>
                <a:ea typeface="华文细黑" pitchFamily="2" charset="-122"/>
              </a:rPr>
              <a:t>。</a:t>
            </a:r>
            <a:endParaRPr lang="zh-CN" altLang="en-US" sz="2200" dirty="0">
              <a:latin typeface="Century Gothic" pitchFamily="34" charset="0"/>
              <a:ea typeface="华文细黑" pitchFamily="2" charset="-122"/>
            </a:endParaRPr>
          </a:p>
        </p:txBody>
      </p:sp>
      <p:sp>
        <p:nvSpPr>
          <p:cNvPr id="7" name="灯片编号占位符 6"/>
          <p:cNvSpPr>
            <a:spLocks noGrp="1"/>
          </p:cNvSpPr>
          <p:nvPr>
            <p:ph type="sldNum" sz="quarter" idx="10"/>
          </p:nvPr>
        </p:nvSpPr>
        <p:spPr/>
        <p:txBody>
          <a:bodyPr/>
          <a:lstStyle/>
          <a:p>
            <a:pPr>
              <a:defRPr/>
            </a:pPr>
            <a:fld id="{EB4E7424-DEF9-4E7B-8F5A-44C973303550}" type="slidenum">
              <a:rPr lang="zh-CN" altLang="en-US" smtClean="0"/>
              <a:pPr>
                <a:defRPr/>
              </a:pPr>
              <a:t>24</a:t>
            </a:fld>
            <a:r>
              <a:rPr lang="en-US" smtClean="0"/>
              <a:t> / 26</a:t>
            </a:r>
            <a:endParaRPr lang="en-US" dirty="0"/>
          </a:p>
        </p:txBody>
      </p:sp>
    </p:spTree>
  </p:cSld>
  <p:clrMapOvr>
    <a:masterClrMapping/>
  </p:clrMapOvr>
  <p:transition advTm="21169">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1256400" y="458788"/>
            <a:ext cx="7391400" cy="488950"/>
          </a:xfrm>
        </p:spPr>
        <p:txBody>
          <a:bodyPr/>
          <a:lstStyle/>
          <a:p>
            <a:r>
              <a:rPr lang="zh-CN" altLang="en-US" sz="3600" dirty="0" smtClean="0">
                <a:latin typeface="黑体" pitchFamily="49" charset="-122"/>
                <a:ea typeface="黑体" pitchFamily="49" charset="-122"/>
              </a:rPr>
              <a:t>硕士期间参与的项目和发表的论文</a:t>
            </a:r>
          </a:p>
        </p:txBody>
      </p:sp>
      <p:sp>
        <p:nvSpPr>
          <p:cNvPr id="29699" name="内容占位符 2"/>
          <p:cNvSpPr>
            <a:spLocks noGrp="1"/>
          </p:cNvSpPr>
          <p:nvPr>
            <p:ph idx="1"/>
          </p:nvPr>
        </p:nvSpPr>
        <p:spPr>
          <a:xfrm>
            <a:off x="387350" y="1304925"/>
            <a:ext cx="8451850" cy="5262563"/>
          </a:xfrm>
        </p:spPr>
        <p:txBody>
          <a:bodyPr/>
          <a:lstStyle/>
          <a:p>
            <a:r>
              <a:rPr lang="zh-CN" altLang="zh-CN" sz="2000" dirty="0" smtClean="0">
                <a:latin typeface="Century Gothic" pitchFamily="34" charset="0"/>
                <a:ea typeface="华文细黑" pitchFamily="2" charset="-122"/>
              </a:rPr>
              <a:t>国家</a:t>
            </a:r>
            <a:r>
              <a:rPr lang="en-US" altLang="zh-CN" sz="2000" dirty="0" smtClean="0">
                <a:latin typeface="Century Gothic" pitchFamily="34" charset="0"/>
                <a:ea typeface="华文细黑" pitchFamily="2" charset="-122"/>
              </a:rPr>
              <a:t>973</a:t>
            </a:r>
            <a:r>
              <a:rPr lang="zh-CN" altLang="zh-CN" sz="2000" dirty="0" smtClean="0">
                <a:latin typeface="Century Gothic" pitchFamily="34" charset="0"/>
                <a:ea typeface="华文细黑" pitchFamily="2" charset="-122"/>
              </a:rPr>
              <a:t>课题</a:t>
            </a:r>
            <a:r>
              <a:rPr lang="en-US" altLang="zh-CN" sz="2000" dirty="0" smtClean="0">
                <a:latin typeface="Century Gothic" pitchFamily="34" charset="0"/>
                <a:ea typeface="华文细黑" pitchFamily="2" charset="-122"/>
              </a:rPr>
              <a:t>“</a:t>
            </a:r>
            <a:r>
              <a:rPr lang="zh-CN" altLang="zh-CN" sz="2000" dirty="0" smtClean="0">
                <a:latin typeface="Century Gothic" pitchFamily="34" charset="0"/>
                <a:ea typeface="华文细黑" pitchFamily="2" charset="-122"/>
              </a:rPr>
              <a:t>高质量多模态海量数据获取与整合的理论和技术研究</a:t>
            </a:r>
            <a:r>
              <a:rPr lang="en-US" altLang="zh-CN" sz="2000" dirty="0" smtClean="0">
                <a:latin typeface="Century Gothic" pitchFamily="34" charset="0"/>
                <a:ea typeface="华文细黑" pitchFamily="2" charset="-122"/>
              </a:rPr>
              <a:t>”</a:t>
            </a:r>
            <a:r>
              <a:rPr lang="zh-CN" altLang="zh-CN" sz="2000" dirty="0" smtClean="0">
                <a:latin typeface="Century Gothic" pitchFamily="34" charset="0"/>
                <a:ea typeface="华文细黑" pitchFamily="2" charset="-122"/>
              </a:rPr>
              <a:t>（编号：</a:t>
            </a:r>
            <a:r>
              <a:rPr lang="en-US" altLang="zh-CN" sz="2000" dirty="0" smtClean="0">
                <a:latin typeface="Century Gothic" pitchFamily="34" charset="0"/>
                <a:ea typeface="华文细黑" pitchFamily="2" charset="-122"/>
              </a:rPr>
              <a:t>2012CB316201</a:t>
            </a:r>
            <a:r>
              <a:rPr lang="zh-CN" altLang="zh-CN" sz="2000" dirty="0" smtClean="0">
                <a:latin typeface="Century Gothic" pitchFamily="34" charset="0"/>
                <a:ea typeface="华文细黑" pitchFamily="2" charset="-122"/>
              </a:rPr>
              <a:t>）（</a:t>
            </a:r>
            <a:r>
              <a:rPr lang="en-US" altLang="zh-CN" sz="2000" dirty="0" smtClean="0">
                <a:latin typeface="Century Gothic" pitchFamily="34" charset="0"/>
                <a:ea typeface="华文细黑" pitchFamily="2" charset="-122"/>
              </a:rPr>
              <a:t>2012-2016</a:t>
            </a:r>
            <a:r>
              <a:rPr lang="zh-CN" altLang="zh-CN" sz="2000" dirty="0" smtClean="0">
                <a:latin typeface="Century Gothic" pitchFamily="34" charset="0"/>
                <a:ea typeface="华文细黑" pitchFamily="2" charset="-122"/>
              </a:rPr>
              <a:t>） </a:t>
            </a:r>
            <a:endParaRPr lang="en-US" altLang="zh-CN" sz="2000" dirty="0" smtClean="0">
              <a:latin typeface="Century Gothic" pitchFamily="34" charset="0"/>
              <a:ea typeface="华文细黑" pitchFamily="2" charset="-122"/>
            </a:endParaRPr>
          </a:p>
          <a:p>
            <a:pPr lvl="0"/>
            <a:endParaRPr lang="en-US" altLang="zh-CN" sz="2000" dirty="0" smtClean="0"/>
          </a:p>
          <a:p>
            <a:pPr lvl="0"/>
            <a:r>
              <a:rPr lang="zh-CN" altLang="zh-CN" sz="2000" dirty="0" smtClean="0">
                <a:latin typeface="华文细黑" pitchFamily="2" charset="-122"/>
                <a:ea typeface="华文细黑" pitchFamily="2" charset="-122"/>
              </a:rPr>
              <a:t>郑建国，谷峪，李芳芳，于戈</a:t>
            </a:r>
            <a:r>
              <a:rPr lang="en-US" altLang="zh-CN" sz="2000" dirty="0" smtClean="0">
                <a:latin typeface="华文细黑" pitchFamily="2" charset="-122"/>
                <a:ea typeface="华文细黑" pitchFamily="2" charset="-122"/>
              </a:rPr>
              <a:t>. GMVI</a:t>
            </a:r>
            <a:r>
              <a:rPr lang="zh-CN" altLang="zh-CN" sz="2000" dirty="0" smtClean="0">
                <a:latin typeface="华文细黑" pitchFamily="2" charset="-122"/>
                <a:ea typeface="华文细黑" pitchFamily="2" charset="-122"/>
              </a:rPr>
              <a:t>：感知数据中缺失值的在线陀螺形估计</a:t>
            </a:r>
            <a:r>
              <a:rPr lang="en-US" altLang="zh-CN" sz="2000" dirty="0" smtClean="0">
                <a:latin typeface="华文细黑" pitchFamily="2" charset="-122"/>
                <a:ea typeface="华文细黑" pitchFamily="2" charset="-122"/>
              </a:rPr>
              <a:t>[C]. NDBC</a:t>
            </a:r>
            <a:r>
              <a:rPr lang="zh-CN" altLang="zh-CN" sz="2000" dirty="0" smtClean="0">
                <a:latin typeface="华文细黑" pitchFamily="2" charset="-122"/>
                <a:ea typeface="华文细黑" pitchFamily="2" charset="-122"/>
              </a:rPr>
              <a:t>，深圳，</a:t>
            </a:r>
            <a:r>
              <a:rPr lang="en-US" altLang="zh-CN" sz="2000" dirty="0" smtClean="0">
                <a:latin typeface="华文细黑" pitchFamily="2" charset="-122"/>
                <a:ea typeface="华文细黑" pitchFamily="2" charset="-122"/>
              </a:rPr>
              <a:t>2016.</a:t>
            </a:r>
            <a:endParaRPr lang="zh-CN" altLang="zh-CN" sz="2000" dirty="0" smtClean="0">
              <a:latin typeface="华文细黑" pitchFamily="2" charset="-122"/>
              <a:ea typeface="华文细黑" pitchFamily="2" charset="-122"/>
            </a:endParaRPr>
          </a:p>
        </p:txBody>
      </p:sp>
      <p:pic>
        <p:nvPicPr>
          <p:cNvPr id="29700"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灯片编号占位符 6"/>
          <p:cNvSpPr>
            <a:spLocks noGrp="1"/>
          </p:cNvSpPr>
          <p:nvPr>
            <p:ph type="sldNum" sz="quarter" idx="10"/>
          </p:nvPr>
        </p:nvSpPr>
        <p:spPr/>
        <p:txBody>
          <a:bodyPr/>
          <a:lstStyle/>
          <a:p>
            <a:pPr>
              <a:defRPr/>
            </a:pPr>
            <a:fld id="{EB4E7424-DEF9-4E7B-8F5A-44C973303550}" type="slidenum">
              <a:rPr lang="zh-CN" altLang="en-US" smtClean="0"/>
              <a:pPr>
                <a:defRPr/>
              </a:pPr>
              <a:t>25</a:t>
            </a:fld>
            <a:r>
              <a:rPr lang="en-US" smtClean="0"/>
              <a:t> / 26</a:t>
            </a:r>
            <a:endParaRPr lang="en-US" dirty="0"/>
          </a:p>
        </p:txBody>
      </p:sp>
    </p:spTree>
  </p:cSld>
  <p:clrMapOvr>
    <a:masterClrMapping/>
  </p:clrMapOvr>
  <p:transition advTm="4087">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1256400" y="458788"/>
            <a:ext cx="7391400"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algn="ctr" eaLnBrk="1" hangingPunct="1">
              <a:spcBef>
                <a:spcPct val="0"/>
              </a:spcBef>
              <a:buClrTx/>
              <a:buFont typeface="Arial" charset="0"/>
              <a:buNone/>
            </a:pPr>
            <a:r>
              <a:rPr lang="zh-CN" altLang="en-US" sz="4000" dirty="0">
                <a:solidFill>
                  <a:schemeClr val="bg1"/>
                </a:solidFill>
                <a:latin typeface="Arial" charset="0"/>
                <a:ea typeface="黑体" pitchFamily="49" charset="-122"/>
              </a:rPr>
              <a:t>致 谢</a:t>
            </a:r>
          </a:p>
        </p:txBody>
      </p:sp>
      <p:pic>
        <p:nvPicPr>
          <p:cNvPr id="30724" name="Picture 4" descr="QJ)$HMW_L`TVI{1$8P`3M9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600" y="2295525"/>
            <a:ext cx="2914650" cy="237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Rectangle 5"/>
          <p:cNvSpPr>
            <a:spLocks noGrp="1" noChangeArrowheads="1"/>
          </p:cNvSpPr>
          <p:nvPr>
            <p:ph type="title" idx="4294967295"/>
          </p:nvPr>
        </p:nvSpPr>
        <p:spPr>
          <a:xfrm>
            <a:off x="2971801" y="2366963"/>
            <a:ext cx="5172074" cy="1987550"/>
          </a:xfrm>
          <a:noFill/>
        </p:spPr>
        <p:txBody>
          <a:bodyPr/>
          <a:lstStyle/>
          <a:p>
            <a:pPr eaLnBrk="1" hangingPunct="1"/>
            <a:r>
              <a:rPr lang="zh-CN" altLang="en-US" sz="3200" b="0" dirty="0" smtClean="0">
                <a:solidFill>
                  <a:schemeClr val="tx1"/>
                </a:solidFill>
                <a:ea typeface="黑体" pitchFamily="49" charset="-122"/>
              </a:rPr>
              <a:t>       向参加本次答辩的老师致以诚挚的谢意，请各位老师批评指正！</a:t>
            </a:r>
            <a:br>
              <a:rPr lang="zh-CN" altLang="en-US" sz="3200" b="0" dirty="0" smtClean="0">
                <a:solidFill>
                  <a:schemeClr val="tx1"/>
                </a:solidFill>
                <a:ea typeface="黑体" pitchFamily="49" charset="-122"/>
              </a:rPr>
            </a:br>
            <a:r>
              <a:rPr lang="zh-CN" altLang="en-US" sz="3200" b="0" dirty="0" smtClean="0">
                <a:solidFill>
                  <a:schemeClr val="tx1"/>
                </a:solidFill>
                <a:ea typeface="黑体" pitchFamily="49" charset="-122"/>
              </a:rPr>
              <a:t>　　谢谢！</a:t>
            </a:r>
          </a:p>
        </p:txBody>
      </p:sp>
      <p:pic>
        <p:nvPicPr>
          <p:cNvPr id="30726" name="Picture 6" descr="photo_mark"/>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灯片编号占位符 10"/>
          <p:cNvSpPr>
            <a:spLocks noGrp="1"/>
          </p:cNvSpPr>
          <p:nvPr>
            <p:ph type="sldNum" sz="quarter" idx="10"/>
          </p:nvPr>
        </p:nvSpPr>
        <p:spPr/>
        <p:txBody>
          <a:bodyPr/>
          <a:lstStyle/>
          <a:p>
            <a:pPr>
              <a:defRPr/>
            </a:pPr>
            <a:fld id="{0D651279-411D-4633-B7EF-14A641C87087}" type="slidenum">
              <a:rPr lang="zh-CN" altLang="en-US" smtClean="0"/>
              <a:pPr>
                <a:defRPr/>
              </a:pPr>
              <a:t>26</a:t>
            </a:fld>
            <a:r>
              <a:rPr lang="en-US" smtClean="0"/>
              <a:t> / 26</a:t>
            </a:r>
            <a:endParaRPr lang="en-US" dirty="0"/>
          </a:p>
        </p:txBody>
      </p:sp>
    </p:spTree>
  </p:cSld>
  <p:clrMapOvr>
    <a:masterClrMapping/>
  </p:clrMapOvr>
  <p:transition advTm="100480">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6" descr="photo_mark"/>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8" name="Picture 2" descr="ocean"/>
          <p:cNvPicPr>
            <a:picLocks noChangeAspect="1" noChangeArrowheads="1"/>
          </p:cNvPicPr>
          <p:nvPr/>
        </p:nvPicPr>
        <p:blipFill>
          <a:blip r:embed="rId6" cstate="print"/>
          <a:srcRect/>
          <a:stretch>
            <a:fillRect/>
          </a:stretch>
        </p:blipFill>
        <p:spPr bwMode="auto">
          <a:xfrm>
            <a:off x="5262880" y="4267344"/>
            <a:ext cx="3810000" cy="2546437"/>
          </a:xfrm>
          <a:prstGeom prst="rect">
            <a:avLst/>
          </a:prstGeom>
          <a:noFill/>
          <a:ln w="9525">
            <a:noFill/>
            <a:miter lim="800000"/>
            <a:headEnd/>
            <a:tailEnd/>
          </a:ln>
        </p:spPr>
      </p:pic>
      <p:graphicFrame>
        <p:nvGraphicFramePr>
          <p:cNvPr id="24577" name="Object 1"/>
          <p:cNvGraphicFramePr>
            <a:graphicFrameLocks noChangeAspect="1"/>
          </p:cNvGraphicFramePr>
          <p:nvPr/>
        </p:nvGraphicFramePr>
        <p:xfrm>
          <a:off x="294640" y="4256458"/>
          <a:ext cx="4682831" cy="2553763"/>
        </p:xfrm>
        <a:graphic>
          <a:graphicData uri="http://schemas.openxmlformats.org/presentationml/2006/ole">
            <p:oleObj spid="_x0000_s24577" name="Visio" r:id="rId7" imgW="6343592" imgH="3485030" progId="Visio.Drawing.11">
              <p:embed/>
            </p:oleObj>
          </a:graphicData>
        </a:graphic>
      </p:graphicFrame>
      <p:sp>
        <p:nvSpPr>
          <p:cNvPr id="5122" name="标题 1"/>
          <p:cNvSpPr>
            <a:spLocks noGrp="1"/>
          </p:cNvSpPr>
          <p:nvPr>
            <p:ph type="title" idx="4294967295"/>
          </p:nvPr>
        </p:nvSpPr>
        <p:spPr>
          <a:xfrm>
            <a:off x="1256400" y="458788"/>
            <a:ext cx="7391400" cy="488950"/>
          </a:xfrm>
        </p:spPr>
        <p:txBody>
          <a:bodyPr/>
          <a:lstStyle/>
          <a:p>
            <a:r>
              <a:rPr lang="zh-CN" altLang="en-US" sz="3600" dirty="0" smtClean="0">
                <a:ea typeface="黑体" pitchFamily="49" charset="-122"/>
              </a:rPr>
              <a:t>研究背景</a:t>
            </a:r>
            <a:endParaRPr lang="zh-CN" altLang="en-US" sz="3600" dirty="0" smtClean="0">
              <a:ea typeface="宋体" pitchFamily="2" charset="-122"/>
            </a:endParaRPr>
          </a:p>
        </p:txBody>
      </p:sp>
      <p:sp>
        <p:nvSpPr>
          <p:cNvPr id="18" name="内容占位符 2"/>
          <p:cNvSpPr txBox="1">
            <a:spLocks/>
          </p:cNvSpPr>
          <p:nvPr/>
        </p:nvSpPr>
        <p:spPr>
          <a:xfrm>
            <a:off x="1721104" y="2933193"/>
            <a:ext cx="5978144"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b="1" dirty="0" smtClean="0">
                <a:solidFill>
                  <a:srgbClr val="1B4171"/>
                </a:solidFill>
                <a:latin typeface="华文细黑" pitchFamily="2" charset="-122"/>
                <a:ea typeface="华文细黑" pitchFamily="2" charset="-122"/>
              </a:rPr>
              <a:t>不完整数据降低了感知数据的可用性</a:t>
            </a:r>
          </a:p>
        </p:txBody>
      </p:sp>
      <p:sp>
        <p:nvSpPr>
          <p:cNvPr id="11" name="圆角矩形标注 24"/>
          <p:cNvSpPr>
            <a:spLocks noChangeArrowheads="1"/>
          </p:cNvSpPr>
          <p:nvPr/>
        </p:nvSpPr>
        <p:spPr bwMode="auto">
          <a:xfrm>
            <a:off x="191008" y="3635645"/>
            <a:ext cx="2895624" cy="1159875"/>
          </a:xfrm>
          <a:prstGeom prst="wedgeRoundRectCallout">
            <a:avLst>
              <a:gd name="adj1" fmla="val 40036"/>
              <a:gd name="adj2" fmla="val -7309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a:solidFill>
                  <a:schemeClr val="bg1"/>
                </a:solidFill>
                <a:latin typeface="华文细黑" pitchFamily="2" charset="-122"/>
                <a:ea typeface="华文细黑" pitchFamily="2" charset="-122"/>
              </a:rPr>
              <a:t>目标</a:t>
            </a:r>
            <a:r>
              <a:rPr lang="zh-CN" altLang="en-US" sz="2000" dirty="0" smtClean="0">
                <a:solidFill>
                  <a:schemeClr val="bg1"/>
                </a:solidFill>
                <a:latin typeface="华文细黑" pitchFamily="2" charset="-122"/>
                <a:ea typeface="华文细黑" pitchFamily="2" charset="-122"/>
              </a:rPr>
              <a:t>：对感知数据中的缺失值进行高准确性地在线填补</a:t>
            </a:r>
            <a:endParaRPr lang="zh-CN" altLang="en-US" sz="2000" dirty="0">
              <a:solidFill>
                <a:schemeClr val="bg1"/>
              </a:solidFill>
              <a:latin typeface="华文细黑" pitchFamily="2" charset="-122"/>
              <a:ea typeface="华文细黑" pitchFamily="2" charset="-122"/>
            </a:endParaRPr>
          </a:p>
        </p:txBody>
      </p:sp>
      <p:pic>
        <p:nvPicPr>
          <p:cNvPr id="24580" name="Picture 4" descr="D:\Tasks\2017-01-18 毕业论文-答辩\素材\first.png"/>
          <p:cNvPicPr>
            <a:picLocks noChangeAspect="1" noChangeArrowheads="1"/>
          </p:cNvPicPr>
          <p:nvPr/>
        </p:nvPicPr>
        <p:blipFill>
          <a:blip r:embed="rId8" cstate="print"/>
          <a:srcRect/>
          <a:stretch>
            <a:fillRect/>
          </a:stretch>
        </p:blipFill>
        <p:spPr bwMode="auto">
          <a:xfrm>
            <a:off x="895350" y="1319905"/>
            <a:ext cx="1088438" cy="1260000"/>
          </a:xfrm>
          <a:prstGeom prst="rect">
            <a:avLst/>
          </a:prstGeom>
          <a:noFill/>
        </p:spPr>
      </p:pic>
      <p:pic>
        <p:nvPicPr>
          <p:cNvPr id="24581" name="Picture 5" descr="D:\Tasks\2017-01-18 毕业论文-答辩\素材\last.png"/>
          <p:cNvPicPr>
            <a:picLocks noChangeAspect="1" noChangeArrowheads="1"/>
          </p:cNvPicPr>
          <p:nvPr/>
        </p:nvPicPr>
        <p:blipFill>
          <a:blip r:embed="rId9" cstate="print"/>
          <a:srcRect/>
          <a:stretch>
            <a:fillRect/>
          </a:stretch>
        </p:blipFill>
        <p:spPr bwMode="auto">
          <a:xfrm>
            <a:off x="7332218" y="1319905"/>
            <a:ext cx="1035000" cy="1260000"/>
          </a:xfrm>
          <a:prstGeom prst="rect">
            <a:avLst/>
          </a:prstGeom>
          <a:noFill/>
        </p:spPr>
      </p:pic>
      <p:sp>
        <p:nvSpPr>
          <p:cNvPr id="15" name="右箭头 14"/>
          <p:cNvSpPr/>
          <p:nvPr/>
        </p:nvSpPr>
        <p:spPr>
          <a:xfrm>
            <a:off x="2353664" y="1645920"/>
            <a:ext cx="786384" cy="603504"/>
          </a:xfrm>
          <a:prstGeom prst="rightArrow">
            <a:avLst/>
          </a:prstGeom>
          <a:solidFill>
            <a:srgbClr val="23B6E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25" name="组合 24"/>
          <p:cNvGrpSpPr/>
          <p:nvPr/>
        </p:nvGrpSpPr>
        <p:grpSpPr>
          <a:xfrm>
            <a:off x="3509924" y="1198880"/>
            <a:ext cx="2296160" cy="1554480"/>
            <a:chOff x="3556000" y="1198880"/>
            <a:chExt cx="2296160" cy="1554480"/>
          </a:xfrm>
        </p:grpSpPr>
        <p:grpSp>
          <p:nvGrpSpPr>
            <p:cNvPr id="21" name="组合 20"/>
            <p:cNvGrpSpPr/>
            <p:nvPr/>
          </p:nvGrpSpPr>
          <p:grpSpPr>
            <a:xfrm>
              <a:off x="3667010" y="1259840"/>
              <a:ext cx="2088000" cy="1447185"/>
              <a:chOff x="4048051" y="1259840"/>
              <a:chExt cx="1872004" cy="1447185"/>
            </a:xfrm>
          </p:grpSpPr>
          <p:sp>
            <p:nvSpPr>
              <p:cNvPr id="17" name="TextBox 16"/>
              <p:cNvSpPr txBox="1"/>
              <p:nvPr/>
            </p:nvSpPr>
            <p:spPr>
              <a:xfrm>
                <a:off x="4048051" y="1259840"/>
                <a:ext cx="1872004" cy="461665"/>
              </a:xfrm>
              <a:prstGeom prst="rect">
                <a:avLst/>
              </a:prstGeom>
              <a:solidFill>
                <a:srgbClr val="307AA7"/>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数据挖掘</a:t>
                </a:r>
                <a:endParaRPr lang="zh-CN" altLang="en-US" dirty="0">
                  <a:solidFill>
                    <a:schemeClr val="bg1"/>
                  </a:solidFill>
                  <a:latin typeface="华文细黑" pitchFamily="2" charset="-122"/>
                  <a:ea typeface="华文细黑" pitchFamily="2" charset="-122"/>
                </a:endParaRPr>
              </a:p>
            </p:txBody>
          </p:sp>
          <p:sp>
            <p:nvSpPr>
              <p:cNvPr id="19" name="TextBox 18"/>
              <p:cNvSpPr txBox="1"/>
              <p:nvPr/>
            </p:nvSpPr>
            <p:spPr>
              <a:xfrm>
                <a:off x="4048051" y="1752600"/>
                <a:ext cx="1872004" cy="461665"/>
              </a:xfrm>
              <a:prstGeom prst="rect">
                <a:avLst/>
              </a:prstGeom>
              <a:solidFill>
                <a:srgbClr val="2F9346"/>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机器学习</a:t>
                </a:r>
                <a:endParaRPr lang="zh-CN" altLang="en-US" dirty="0">
                  <a:solidFill>
                    <a:schemeClr val="bg1"/>
                  </a:solidFill>
                  <a:latin typeface="华文细黑" pitchFamily="2" charset="-122"/>
                  <a:ea typeface="华文细黑" pitchFamily="2" charset="-122"/>
                </a:endParaRPr>
              </a:p>
            </p:txBody>
          </p:sp>
          <p:sp>
            <p:nvSpPr>
              <p:cNvPr id="20" name="TextBox 19"/>
              <p:cNvSpPr txBox="1"/>
              <p:nvPr/>
            </p:nvSpPr>
            <p:spPr>
              <a:xfrm>
                <a:off x="4048051" y="2245360"/>
                <a:ext cx="1872004" cy="461665"/>
              </a:xfrm>
              <a:prstGeom prst="rect">
                <a:avLst/>
              </a:prstGeom>
              <a:solidFill>
                <a:srgbClr val="6C4888"/>
              </a:solidFill>
            </p:spPr>
            <p:txBody>
              <a:bodyPr wrap="none" rtlCol="0">
                <a:spAutoFit/>
              </a:bodyPr>
              <a:lstStyle/>
              <a:p>
                <a:pPr algn="ctr"/>
                <a:r>
                  <a:rPr lang="zh-CN" altLang="en-US" dirty="0" smtClean="0">
                    <a:solidFill>
                      <a:schemeClr val="bg1"/>
                    </a:solidFill>
                    <a:latin typeface="华文细黑" pitchFamily="2" charset="-122"/>
                    <a:ea typeface="华文细黑" pitchFamily="2" charset="-122"/>
                  </a:rPr>
                  <a:t>规则发现</a:t>
                </a:r>
                <a:endParaRPr lang="zh-CN" altLang="en-US" dirty="0">
                  <a:solidFill>
                    <a:schemeClr val="bg1"/>
                  </a:solidFill>
                  <a:latin typeface="华文细黑" pitchFamily="2" charset="-122"/>
                  <a:ea typeface="华文细黑" pitchFamily="2" charset="-122"/>
                </a:endParaRPr>
              </a:p>
            </p:txBody>
          </p:sp>
        </p:grpSp>
        <p:sp>
          <p:nvSpPr>
            <p:cNvPr id="23" name="矩形 22"/>
            <p:cNvSpPr/>
            <p:nvPr/>
          </p:nvSpPr>
          <p:spPr>
            <a:xfrm>
              <a:off x="3556000" y="1198880"/>
              <a:ext cx="2296160" cy="1554480"/>
            </a:xfrm>
            <a:prstGeom prst="rect">
              <a:avLst/>
            </a:prstGeom>
            <a:noFill/>
            <a:ln w="50800">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24" name="右箭头 23"/>
          <p:cNvSpPr/>
          <p:nvPr/>
        </p:nvSpPr>
        <p:spPr>
          <a:xfrm>
            <a:off x="6175960" y="1666240"/>
            <a:ext cx="786384" cy="603504"/>
          </a:xfrm>
          <a:prstGeom prst="rightArrow">
            <a:avLst/>
          </a:prstGeom>
          <a:solidFill>
            <a:srgbClr val="23B6E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6" name="内容占位符 2"/>
          <p:cNvSpPr txBox="1">
            <a:spLocks/>
          </p:cNvSpPr>
          <p:nvPr/>
        </p:nvSpPr>
        <p:spPr>
          <a:xfrm>
            <a:off x="3043936" y="3561081"/>
            <a:ext cx="3228848" cy="490727"/>
          </a:xfrm>
          <a:prstGeom prst="rect">
            <a:avLst/>
          </a:prstGeom>
        </p:spPr>
        <p:txBody>
          <a:bodyPr>
            <a:normAutofit lnSpcReduction="10000"/>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b="1" dirty="0" smtClean="0">
                <a:solidFill>
                  <a:srgbClr val="C92927"/>
                </a:solidFill>
                <a:latin typeface="华文细黑" pitchFamily="2" charset="-122"/>
                <a:ea typeface="华文细黑" pitchFamily="2" charset="-122"/>
              </a:rPr>
              <a:t>高可用的完整数据</a:t>
            </a:r>
          </a:p>
        </p:txBody>
      </p:sp>
      <p:sp>
        <p:nvSpPr>
          <p:cNvPr id="29" name="圆角矩形标注 24"/>
          <p:cNvSpPr>
            <a:spLocks noChangeArrowheads="1"/>
          </p:cNvSpPr>
          <p:nvPr/>
        </p:nvSpPr>
        <p:spPr bwMode="auto">
          <a:xfrm>
            <a:off x="6065496" y="3895869"/>
            <a:ext cx="2895624" cy="966835"/>
          </a:xfrm>
          <a:prstGeom prst="wedgeRoundRectCallout">
            <a:avLst>
              <a:gd name="adj1" fmla="val -40326"/>
              <a:gd name="adj2" fmla="val -70533"/>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2000" dirty="0" smtClean="0">
                <a:solidFill>
                  <a:schemeClr val="bg1"/>
                </a:solidFill>
                <a:latin typeface="华文细黑" pitchFamily="2" charset="-122"/>
                <a:ea typeface="华文细黑" pitchFamily="2" charset="-122"/>
              </a:rPr>
              <a:t>方法：对缺失数据进行在线估计</a:t>
            </a:r>
            <a:endParaRPr lang="en-US" altLang="zh-CN" sz="2000" dirty="0" smtClean="0">
              <a:solidFill>
                <a:schemeClr val="bg1"/>
              </a:solidFill>
              <a:latin typeface="华文细黑" pitchFamily="2" charset="-122"/>
              <a:ea typeface="华文细黑" pitchFamily="2" charset="-122"/>
            </a:endParaRPr>
          </a:p>
        </p:txBody>
      </p:sp>
      <p:sp>
        <p:nvSpPr>
          <p:cNvPr id="27" name="灯片编号占位符 26"/>
          <p:cNvSpPr>
            <a:spLocks noGrp="1"/>
          </p:cNvSpPr>
          <p:nvPr>
            <p:ph type="sldNum" sz="quarter" idx="10"/>
          </p:nvPr>
        </p:nvSpPr>
        <p:spPr/>
        <p:txBody>
          <a:bodyPr/>
          <a:lstStyle/>
          <a:p>
            <a:pPr>
              <a:defRPr/>
            </a:pPr>
            <a:fld id="{0D651279-411D-4633-B7EF-14A641C87087}" type="slidenum">
              <a:rPr lang="zh-CN" altLang="en-US" smtClean="0"/>
              <a:pPr>
                <a:defRPr/>
              </a:pPr>
              <a:t>2</a:t>
            </a:fld>
            <a:r>
              <a:rPr lang="en-US" smtClean="0"/>
              <a:t> / 26</a:t>
            </a:r>
            <a:endParaRPr lang="en-US" dirty="0"/>
          </a:p>
        </p:txBody>
      </p:sp>
    </p:spTree>
    <p:custDataLst>
      <p:tags r:id="rId2"/>
    </p:custDataLst>
  </p:cSld>
  <p:clrMapOvr>
    <a:masterClrMapping/>
  </p:clrMapOvr>
  <p:transition advTm="40342">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fade">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fade">
                                      <p:cBhvr>
                                        <p:cTn id="12" dur="1000"/>
                                        <p:tgtEl>
                                          <p:spTgt spid="2458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4581"/>
                                        </p:tgtEl>
                                        <p:attrNameLst>
                                          <p:attrName>style.visibility</p:attrName>
                                        </p:attrNameLst>
                                      </p:cBhvr>
                                      <p:to>
                                        <p:strVal val="visible"/>
                                      </p:to>
                                    </p:set>
                                    <p:animEffect transition="in" filter="fade">
                                      <p:cBhvr>
                                        <p:cTn id="31" dur="1000"/>
                                        <p:tgtEl>
                                          <p:spTgt spid="2458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animBg="1"/>
      <p:bldP spid="15" grpId="0" animBg="1"/>
      <p:bldP spid="24" grpId="0" animBg="1"/>
      <p:bldP spid="26" grpId="0"/>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6" descr="photo_mark"/>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7" name="Rectangle 2"/>
          <p:cNvSpPr>
            <a:spLocks noGrp="1" noChangeArrowheads="1"/>
          </p:cNvSpPr>
          <p:nvPr>
            <p:ph type="title" idx="4294967295"/>
          </p:nvPr>
        </p:nvSpPr>
        <p:spPr>
          <a:xfrm>
            <a:off x="1256400" y="458788"/>
            <a:ext cx="7391400" cy="488950"/>
          </a:xfrm>
        </p:spPr>
        <p:txBody>
          <a:bodyPr/>
          <a:lstStyle/>
          <a:p>
            <a:r>
              <a:rPr lang="zh-CN" altLang="en-US" sz="3600" dirty="0" smtClean="0">
                <a:latin typeface="黑体" pitchFamily="49" charset="-122"/>
                <a:ea typeface="黑体" pitchFamily="49" charset="-122"/>
              </a:rPr>
              <a:t>本文贡献</a:t>
            </a:r>
            <a:endParaRPr lang="zh-CN" altLang="en-US" sz="3600" b="0" dirty="0" smtClean="0">
              <a:latin typeface="黑体" pitchFamily="49" charset="-122"/>
              <a:ea typeface="黑体" pitchFamily="49" charset="-122"/>
            </a:endParaRPr>
          </a:p>
        </p:txBody>
      </p:sp>
      <p:grpSp>
        <p:nvGrpSpPr>
          <p:cNvPr id="16" name="组合 15"/>
          <p:cNvGrpSpPr/>
          <p:nvPr/>
        </p:nvGrpSpPr>
        <p:grpSpPr>
          <a:xfrm>
            <a:off x="385200" y="1452616"/>
            <a:ext cx="8225400" cy="1311128"/>
            <a:chOff x="385200" y="1324800"/>
            <a:chExt cx="8225400" cy="1311128"/>
          </a:xfrm>
        </p:grpSpPr>
        <p:sp>
          <p:nvSpPr>
            <p:cNvPr id="29707" name="Text Box 7"/>
            <p:cNvSpPr txBox="1">
              <a:spLocks noChangeArrowheads="1"/>
            </p:cNvSpPr>
            <p:nvPr/>
          </p:nvSpPr>
          <p:spPr bwMode="auto">
            <a:xfrm>
              <a:off x="838200" y="1324800"/>
              <a:ext cx="7772400" cy="1311128"/>
            </a:xfrm>
            <a:prstGeom prst="rect">
              <a:avLst/>
            </a:prstGeom>
            <a:gradFill rotWithShape="1">
              <a:gsLst>
                <a:gs pos="0">
                  <a:srgbClr val="FFBD80"/>
                </a:gs>
                <a:gs pos="50000">
                  <a:srgbClr val="FFD4B3"/>
                </a:gs>
                <a:gs pos="100000">
                  <a:srgbClr val="FFE9DA"/>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lnSpc>
                  <a:spcPct val="110000"/>
                </a:lnSpc>
                <a:spcBef>
                  <a:spcPct val="0"/>
                </a:spcBef>
                <a:buClrTx/>
                <a:buFont typeface="Arial" charset="0"/>
                <a:buNone/>
              </a:pPr>
              <a:r>
                <a:rPr lang="zh-CN" altLang="en-US" sz="2400" dirty="0" smtClean="0">
                  <a:latin typeface="华文细黑" pitchFamily="2" charset="-122"/>
                  <a:ea typeface="华文细黑" pitchFamily="2" charset="-122"/>
                </a:rPr>
                <a:t>推导了适合对时间序列和空间快照上的缺失数据进行增量迭代处理的估计模型，并设计了最大化信息增益的融合策略。</a:t>
              </a:r>
              <a:endParaRPr lang="en-US" altLang="zh-CN" sz="2400" dirty="0">
                <a:latin typeface="华文细黑" pitchFamily="2" charset="-122"/>
                <a:ea typeface="华文细黑" pitchFamily="2" charset="-122"/>
              </a:endParaRPr>
            </a:p>
          </p:txBody>
        </p:sp>
        <p:pic>
          <p:nvPicPr>
            <p:cNvPr id="29704" name="Picture 7"/>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5200" y="1324800"/>
              <a:ext cx="304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7" name="组合 16"/>
          <p:cNvGrpSpPr/>
          <p:nvPr/>
        </p:nvGrpSpPr>
        <p:grpSpPr>
          <a:xfrm>
            <a:off x="385200" y="3058366"/>
            <a:ext cx="8225400" cy="1546450"/>
            <a:chOff x="385200" y="2871558"/>
            <a:chExt cx="8225400" cy="1546450"/>
          </a:xfrm>
        </p:grpSpPr>
        <p:sp>
          <p:nvSpPr>
            <p:cNvPr id="29700" name="Text Box 7"/>
            <p:cNvSpPr txBox="1">
              <a:spLocks noChangeArrowheads="1"/>
            </p:cNvSpPr>
            <p:nvPr/>
          </p:nvSpPr>
          <p:spPr bwMode="auto">
            <a:xfrm>
              <a:off x="838200" y="3106880"/>
              <a:ext cx="7772400" cy="1311128"/>
            </a:xfrm>
            <a:prstGeom prst="rect">
              <a:avLst/>
            </a:prstGeom>
            <a:gradFill rotWithShape="1">
              <a:gsLst>
                <a:gs pos="0">
                  <a:srgbClr val="FFBD80"/>
                </a:gs>
                <a:gs pos="50000">
                  <a:srgbClr val="FFD4B3"/>
                </a:gs>
                <a:gs pos="100000">
                  <a:srgbClr val="FFE9DA"/>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lnSpc>
                  <a:spcPct val="110000"/>
                </a:lnSpc>
                <a:spcBef>
                  <a:spcPct val="0"/>
                </a:spcBef>
                <a:buClrTx/>
                <a:buFont typeface="Arial" charset="0"/>
                <a:buNone/>
              </a:pPr>
              <a:r>
                <a:rPr lang="zh-CN" altLang="en-US" sz="2400" dirty="0" smtClean="0">
                  <a:latin typeface="华文细黑" pitchFamily="2" charset="-122"/>
                  <a:ea typeface="华文细黑" pitchFamily="2" charset="-122"/>
                </a:rPr>
                <a:t>分别在时间序列和空间快照上</a:t>
              </a:r>
              <a:r>
                <a:rPr lang="zh-CN" altLang="zh-CN" sz="2400" dirty="0" smtClean="0">
                  <a:latin typeface="华文细黑" pitchFamily="2" charset="-122"/>
                  <a:ea typeface="华文细黑" pitchFamily="2" charset="-122"/>
                </a:rPr>
                <a:t>提出</a:t>
              </a:r>
              <a:r>
                <a:rPr lang="zh-CN" altLang="en-US" sz="2400" dirty="0" smtClean="0">
                  <a:latin typeface="华文细黑" pitchFamily="2" charset="-122"/>
                  <a:ea typeface="华文细黑" pitchFamily="2" charset="-122"/>
                </a:rPr>
                <a:t>增量时序式估计方法和增量快照式估计方法，以及最大化信息增益的在线陀螺形估计算法</a:t>
              </a:r>
              <a:endParaRPr lang="zh-CN" altLang="en-US" sz="1800" dirty="0">
                <a:latin typeface="华文细黑" pitchFamily="2" charset="-122"/>
                <a:ea typeface="华文细黑" pitchFamily="2" charset="-122"/>
                <a:cs typeface="Times New Roman" pitchFamily="18" charset="0"/>
              </a:endParaRPr>
            </a:p>
          </p:txBody>
        </p:sp>
        <p:sp>
          <p:nvSpPr>
            <p:cNvPr id="29701" name="Line 8"/>
            <p:cNvSpPr>
              <a:spLocks noChangeShapeType="1"/>
            </p:cNvSpPr>
            <p:nvPr/>
          </p:nvSpPr>
          <p:spPr bwMode="auto">
            <a:xfrm flipV="1">
              <a:off x="838200" y="2871558"/>
              <a:ext cx="7772400"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xmlns="">
                  <a:noFill/>
                </a14:hiddenFill>
              </a:ext>
            </a:extLst>
          </p:spPr>
          <p:txBody>
            <a:bodyPr wrap="none" anchor="ctr"/>
            <a:lstStyle/>
            <a:p>
              <a:endParaRPr lang="zh-CN" altLang="en-US"/>
            </a:p>
          </p:txBody>
        </p:sp>
        <p:pic>
          <p:nvPicPr>
            <p:cNvPr id="29705" name="Picture 7"/>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5200" y="3159996"/>
              <a:ext cx="304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8" name="组合 17"/>
          <p:cNvGrpSpPr/>
          <p:nvPr/>
        </p:nvGrpSpPr>
        <p:grpSpPr>
          <a:xfrm>
            <a:off x="385200" y="4891203"/>
            <a:ext cx="8225400" cy="1143289"/>
            <a:chOff x="385200" y="4763387"/>
            <a:chExt cx="8225400" cy="1143289"/>
          </a:xfrm>
        </p:grpSpPr>
        <p:sp>
          <p:nvSpPr>
            <p:cNvPr id="29702" name="Line 12"/>
            <p:cNvSpPr>
              <a:spLocks noChangeShapeType="1"/>
            </p:cNvSpPr>
            <p:nvPr/>
          </p:nvSpPr>
          <p:spPr bwMode="auto">
            <a:xfrm flipV="1">
              <a:off x="838200" y="4763387"/>
              <a:ext cx="7772400"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xmlns="">
                  <a:noFill/>
                </a14:hiddenFill>
              </a:ext>
            </a:extLst>
          </p:spPr>
          <p:txBody>
            <a:bodyPr wrap="none" anchor="ctr"/>
            <a:lstStyle/>
            <a:p>
              <a:endParaRPr lang="zh-CN" altLang="en-US"/>
            </a:p>
          </p:txBody>
        </p:sp>
        <p:pic>
          <p:nvPicPr>
            <p:cNvPr id="29706" name="Picture 7"/>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5200" y="5025668"/>
              <a:ext cx="304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8" name="Text Box 7"/>
            <p:cNvSpPr txBox="1">
              <a:spLocks noChangeArrowheads="1"/>
            </p:cNvSpPr>
            <p:nvPr/>
          </p:nvSpPr>
          <p:spPr bwMode="auto">
            <a:xfrm>
              <a:off x="838200" y="5001813"/>
              <a:ext cx="7772400" cy="904863"/>
            </a:xfrm>
            <a:prstGeom prst="rect">
              <a:avLst/>
            </a:prstGeom>
            <a:gradFill rotWithShape="1">
              <a:gsLst>
                <a:gs pos="0">
                  <a:srgbClr val="FFBD80"/>
                </a:gs>
                <a:gs pos="50000">
                  <a:srgbClr val="FFD4B3"/>
                </a:gs>
                <a:gs pos="100000">
                  <a:srgbClr val="FFE9DA"/>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lnSpc>
                  <a:spcPct val="110000"/>
                </a:lnSpc>
                <a:spcBef>
                  <a:spcPct val="0"/>
                </a:spcBef>
                <a:buClrTx/>
                <a:buNone/>
              </a:pPr>
              <a:r>
                <a:rPr lang="zh-CN" altLang="en-US" sz="2400" dirty="0" smtClean="0">
                  <a:latin typeface="华文细黑" pitchFamily="2" charset="-122"/>
                  <a:ea typeface="华文细黑" pitchFamily="2" charset="-122"/>
                </a:rPr>
                <a:t>设计并实现了感知数据获取与清洗工具（</a:t>
              </a:r>
              <a:r>
                <a:rPr lang="en-US" altLang="zh-CN" sz="2400" dirty="0" smtClean="0">
                  <a:latin typeface="Century Gothic" pitchFamily="34" charset="0"/>
                  <a:ea typeface="华文细黑" pitchFamily="2" charset="-122"/>
                </a:rPr>
                <a:t>Archer</a:t>
              </a:r>
              <a:r>
                <a:rPr lang="zh-CN" altLang="en-US" sz="2400" dirty="0" smtClean="0">
                  <a:latin typeface="华文细黑" pitchFamily="2" charset="-122"/>
                  <a:ea typeface="华文细黑" pitchFamily="2" charset="-122"/>
                </a:rPr>
                <a:t>系统），包括时空流数据管理器、采集控制和数据清洗等模块。</a:t>
              </a:r>
              <a:endParaRPr lang="zh-CN" altLang="en-US" sz="2400" dirty="0">
                <a:latin typeface="华文细黑" pitchFamily="2" charset="-122"/>
                <a:ea typeface="华文细黑" pitchFamily="2" charset="-122"/>
              </a:endParaRPr>
            </a:p>
          </p:txBody>
        </p:sp>
      </p:grpSp>
      <p:sp>
        <p:nvSpPr>
          <p:cNvPr id="13" name="灯片编号占位符 12"/>
          <p:cNvSpPr>
            <a:spLocks noGrp="1"/>
          </p:cNvSpPr>
          <p:nvPr>
            <p:ph type="sldNum" sz="quarter" idx="10"/>
          </p:nvPr>
        </p:nvSpPr>
        <p:spPr/>
        <p:txBody>
          <a:bodyPr/>
          <a:lstStyle/>
          <a:p>
            <a:pPr>
              <a:defRPr/>
            </a:pPr>
            <a:fld id="{0D651279-411D-4633-B7EF-14A641C87087}" type="slidenum">
              <a:rPr lang="zh-CN" altLang="en-US" smtClean="0"/>
              <a:pPr>
                <a:defRPr/>
              </a:pPr>
              <a:t>3</a:t>
            </a:fld>
            <a:r>
              <a:rPr lang="en-US" smtClean="0"/>
              <a:t> / 26</a:t>
            </a:r>
            <a:endParaRPr lang="en-US" dirty="0"/>
          </a:p>
        </p:txBody>
      </p:sp>
    </p:spTree>
    <p:custDataLst>
      <p:tags r:id="rId1"/>
    </p:custDataLst>
  </p:cSld>
  <p:clrMapOvr>
    <a:masterClrMapping/>
  </p:clrMapOvr>
  <p:transition advTm="25616">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6" descr="photo_mark"/>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7" name="Rectangle 2"/>
          <p:cNvSpPr>
            <a:spLocks noGrp="1" noChangeArrowheads="1"/>
          </p:cNvSpPr>
          <p:nvPr>
            <p:ph type="title" idx="4294967295"/>
          </p:nvPr>
        </p:nvSpPr>
        <p:spPr>
          <a:xfrm>
            <a:off x="1256400" y="458788"/>
            <a:ext cx="7391400" cy="488950"/>
          </a:xfrm>
        </p:spPr>
        <p:txBody>
          <a:bodyPr/>
          <a:lstStyle/>
          <a:p>
            <a:r>
              <a:rPr lang="zh-CN" altLang="en-US" sz="3600" dirty="0" smtClean="0">
                <a:latin typeface="黑体" pitchFamily="49" charset="-122"/>
                <a:ea typeface="黑体" pitchFamily="49" charset="-122"/>
              </a:rPr>
              <a:t>相关工作</a:t>
            </a:r>
            <a:endParaRPr lang="zh-CN" altLang="en-US" sz="3600" b="0" dirty="0" smtClean="0">
              <a:latin typeface="黑体" pitchFamily="49" charset="-122"/>
              <a:ea typeface="黑体" pitchFamily="49" charset="-122"/>
            </a:endParaRPr>
          </a:p>
        </p:txBody>
      </p:sp>
      <p:sp>
        <p:nvSpPr>
          <p:cNvPr id="14" name="内容占位符 1"/>
          <p:cNvSpPr txBox="1">
            <a:spLocks/>
          </p:cNvSpPr>
          <p:nvPr/>
        </p:nvSpPr>
        <p:spPr>
          <a:xfrm>
            <a:off x="385199" y="1324800"/>
            <a:ext cx="8539726" cy="5390325"/>
          </a:xfrm>
          <a:prstGeom prst="rect">
            <a:avLst/>
          </a:prstGeom>
          <a:extLst/>
        </p:spPr>
        <p:txBody>
          <a:bodyPr/>
          <a:lstStyle/>
          <a:p>
            <a:pPr marL="342900" marR="0" lvl="1"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r>
              <a:rPr kumimoji="0" lang="zh-CN" altLang="en-US" sz="2800" b="0" i="0" u="none" strike="noStrike" kern="0" cap="none" spc="0" normalizeH="0" baseline="0" noProof="0" dirty="0" smtClean="0">
                <a:ln>
                  <a:noFill/>
                </a:ln>
                <a:solidFill>
                  <a:srgbClr val="1B4171"/>
                </a:solidFill>
                <a:effectLst/>
                <a:uLnTx/>
                <a:uFillTx/>
                <a:latin typeface="华文黑体" pitchFamily="2" charset="-122"/>
                <a:ea typeface="华文黑体" pitchFamily="2" charset="-122"/>
                <a:cs typeface="华文黑体" pitchFamily="2" charset="-122"/>
              </a:rPr>
              <a:t>基础算法</a:t>
            </a:r>
            <a:endParaRPr kumimoji="0" lang="en-US" altLang="zh-CN" sz="2800" b="0" i="0" u="none" strike="noStrike" kern="0" cap="none" spc="0" normalizeH="0" baseline="0" noProof="0" dirty="0" smtClean="0">
              <a:ln>
                <a:noFill/>
              </a:ln>
              <a:solidFill>
                <a:srgbClr val="1B4171"/>
              </a:solidFill>
              <a:effectLst/>
              <a:uLnTx/>
              <a:uFillTx/>
              <a:latin typeface="华文黑体" pitchFamily="2" charset="-122"/>
              <a:ea typeface="华文黑体" pitchFamily="2" charset="-122"/>
              <a:cs typeface="华文黑体" pitchFamily="2" charset="-122"/>
            </a:endParaRPr>
          </a:p>
          <a:p>
            <a:pPr marL="342900" marR="0" lvl="1"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en-US" altLang="zh-CN" sz="28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华文细黑" pitchFamily="2" charset="-122"/>
                <a:ea typeface="华文细黑" pitchFamily="2" charset="-122"/>
                <a:cs typeface="+mn-cs"/>
              </a:rPr>
              <a:t>	    </a:t>
            </a:r>
            <a:r>
              <a:rPr kumimoji="0" lang="en-US" altLang="zh-CN" sz="20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Century Gothic" pitchFamily="34" charset="0"/>
                <a:ea typeface="华文细黑" pitchFamily="2" charset="-122"/>
              </a:rPr>
              <a:t>EM</a:t>
            </a:r>
            <a:r>
              <a:rPr kumimoji="0" lang="zh-CN" altLang="en-US" sz="20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Century Gothic" pitchFamily="34" charset="0"/>
                <a:ea typeface="华文细黑" pitchFamily="2" charset="-122"/>
              </a:rPr>
              <a:t>估计、</a:t>
            </a:r>
            <a:r>
              <a:rPr kumimoji="0" lang="en-US" altLang="zh-CN" sz="20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Century Gothic" pitchFamily="34" charset="0"/>
                <a:ea typeface="华文细黑" pitchFamily="2" charset="-122"/>
              </a:rPr>
              <a:t>KNN</a:t>
            </a:r>
            <a:r>
              <a:rPr kumimoji="0" lang="zh-CN" altLang="en-US" sz="20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Century Gothic" pitchFamily="34" charset="0"/>
                <a:ea typeface="华文细黑" pitchFamily="2" charset="-122"/>
              </a:rPr>
              <a:t>估计、</a:t>
            </a:r>
            <a:r>
              <a:rPr kumimoji="0" lang="en-US" altLang="zh-CN" sz="20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Century Gothic" pitchFamily="34" charset="0"/>
                <a:ea typeface="华文细黑" pitchFamily="2" charset="-122"/>
              </a:rPr>
              <a:t>REG</a:t>
            </a:r>
            <a:r>
              <a:rPr kumimoji="0" lang="zh-CN" altLang="en-US" sz="20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Century Gothic" pitchFamily="34" charset="0"/>
                <a:ea typeface="华文细黑" pitchFamily="2" charset="-122"/>
              </a:rPr>
              <a:t>估计、热</a:t>
            </a:r>
            <a:r>
              <a:rPr kumimoji="0" lang="en-US" altLang="zh-CN" sz="20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Century Gothic" pitchFamily="34" charset="0"/>
                <a:ea typeface="华文细黑" pitchFamily="2" charset="-122"/>
              </a:rPr>
              <a:t>/</a:t>
            </a:r>
            <a:r>
              <a:rPr kumimoji="0" lang="zh-CN" altLang="en-US" sz="20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Century Gothic" pitchFamily="34" charset="0"/>
                <a:ea typeface="华文细黑" pitchFamily="2" charset="-122"/>
              </a:rPr>
              <a:t>冷板估计、多重估计等</a:t>
            </a:r>
            <a:endParaRPr kumimoji="0" lang="en-US" altLang="zh-CN" sz="2000" b="0" i="0" u="none" strike="noStrike" kern="0" cap="none" spc="0" normalizeH="0" baseline="0" noProof="0" dirty="0" smtClean="0">
              <a:ln w="1905"/>
              <a:solidFill>
                <a:schemeClr val="tx1"/>
              </a:solidFill>
              <a:effectLst>
                <a:innerShdw blurRad="69850" dist="43180" dir="5400000">
                  <a:srgbClr val="000000">
                    <a:alpha val="65000"/>
                  </a:srgbClr>
                </a:innerShdw>
              </a:effectLst>
              <a:uLnTx/>
              <a:uFillTx/>
              <a:latin typeface="Century Gothic" pitchFamily="34" charset="0"/>
              <a:ea typeface="华文细黑" pitchFamily="2" charset="-122"/>
            </a:endParaRPr>
          </a:p>
          <a:p>
            <a:pPr marL="342900" marR="0" lvl="1" indent="-342900" algn="l" defTabSz="914400" rtl="0" eaLnBrk="0" fontAlgn="base" latinLnBrk="0" hangingPunct="0">
              <a:lnSpc>
                <a:spcPct val="100000"/>
              </a:lnSpc>
              <a:spcBef>
                <a:spcPts val="1800"/>
              </a:spcBef>
              <a:spcAft>
                <a:spcPct val="0"/>
              </a:spcAft>
              <a:buClr>
                <a:schemeClr val="hlink"/>
              </a:buClr>
              <a:buSzTx/>
              <a:buFont typeface="Wingdings" pitchFamily="2" charset="2"/>
              <a:buChar char="v"/>
              <a:tabLst/>
              <a:defRPr/>
            </a:pPr>
            <a:r>
              <a:rPr kumimoji="0" lang="zh-CN" altLang="en-US" sz="2800" b="0" i="0" u="none" strike="noStrike" kern="0" cap="none" spc="0" normalizeH="0" baseline="0" noProof="0" dirty="0" smtClean="0">
                <a:ln>
                  <a:noFill/>
                </a:ln>
                <a:solidFill>
                  <a:srgbClr val="1B4171"/>
                </a:solidFill>
                <a:effectLst/>
                <a:uLnTx/>
                <a:uFillTx/>
                <a:latin typeface="华文黑体" pitchFamily="2" charset="-122"/>
                <a:ea typeface="华文黑体" pitchFamily="2" charset="-122"/>
                <a:cs typeface="华文黑体" pitchFamily="2" charset="-122"/>
              </a:rPr>
              <a:t>研究内容对比</a:t>
            </a:r>
            <a:endParaRPr kumimoji="0" lang="en-US" altLang="zh-CN" sz="2800" b="0" i="0" u="none" strike="noStrike" kern="0" cap="none" spc="0" normalizeH="0" baseline="0" noProof="0" dirty="0" smtClean="0">
              <a:ln>
                <a:noFill/>
              </a:ln>
              <a:solidFill>
                <a:srgbClr val="1B4171"/>
              </a:solidFill>
              <a:effectLst/>
              <a:uLnTx/>
              <a:uFillTx/>
              <a:latin typeface="华文黑体" pitchFamily="2" charset="-122"/>
              <a:ea typeface="华文黑体" pitchFamily="2" charset="-122"/>
              <a:cs typeface="华文黑体" pitchFamily="2" charset="-122"/>
            </a:endParaRPr>
          </a:p>
          <a:p>
            <a:pPr marL="342900" marR="0" lvl="1"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endParaRPr lang="en-US" altLang="zh-CN" sz="2800" kern="0" dirty="0" smtClean="0">
              <a:solidFill>
                <a:srgbClr val="1B4171"/>
              </a:solidFill>
              <a:latin typeface="华文黑体" pitchFamily="2" charset="-122"/>
              <a:ea typeface="华文黑体" pitchFamily="2" charset="-122"/>
              <a:cs typeface="华文黑体" pitchFamily="2" charset="-122"/>
            </a:endParaRPr>
          </a:p>
          <a:p>
            <a:pPr marL="342900" marR="0" lvl="1"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endParaRPr kumimoji="0" lang="en-US" altLang="zh-CN" sz="2800" b="0" i="0" u="none" strike="noStrike" kern="0" cap="none" spc="0" normalizeH="0" baseline="0" noProof="0" dirty="0" smtClean="0">
              <a:ln>
                <a:noFill/>
              </a:ln>
              <a:solidFill>
                <a:srgbClr val="1B4171"/>
              </a:solidFill>
              <a:effectLst/>
              <a:uLnTx/>
              <a:uFillTx/>
              <a:latin typeface="华文黑体" pitchFamily="2" charset="-122"/>
              <a:ea typeface="华文黑体" pitchFamily="2" charset="-122"/>
              <a:cs typeface="华文黑体" pitchFamily="2" charset="-122"/>
            </a:endParaRPr>
          </a:p>
          <a:p>
            <a:pPr marL="342900" marR="0" lvl="1"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endParaRPr lang="en-US" altLang="zh-CN" sz="2800" kern="0" dirty="0" smtClean="0">
              <a:solidFill>
                <a:srgbClr val="1B4171"/>
              </a:solidFill>
              <a:latin typeface="华文黑体" pitchFamily="2" charset="-122"/>
              <a:ea typeface="华文黑体" pitchFamily="2" charset="-122"/>
              <a:cs typeface="华文黑体" pitchFamily="2" charset="-122"/>
            </a:endParaRPr>
          </a:p>
          <a:p>
            <a:pPr marL="342900" marR="0" lvl="1"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endParaRPr kumimoji="0" lang="en-US" altLang="zh-CN" sz="2800" b="0" i="0" u="none" strike="noStrike" kern="0" cap="none" spc="0" normalizeH="0" baseline="0" noProof="0" dirty="0" smtClean="0">
              <a:ln>
                <a:noFill/>
              </a:ln>
              <a:solidFill>
                <a:srgbClr val="1B4171"/>
              </a:solidFill>
              <a:effectLst/>
              <a:uLnTx/>
              <a:uFillTx/>
              <a:latin typeface="华文黑体" pitchFamily="2" charset="-122"/>
              <a:ea typeface="华文黑体" pitchFamily="2" charset="-122"/>
              <a:cs typeface="华文黑体" pitchFamily="2" charset="-122"/>
            </a:endParaRPr>
          </a:p>
          <a:p>
            <a:pPr marL="342900" marR="0" lvl="1"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endParaRPr lang="en-US" altLang="zh-CN" sz="2800" kern="0" dirty="0" smtClean="0">
              <a:solidFill>
                <a:srgbClr val="1B4171"/>
              </a:solidFill>
              <a:latin typeface="华文黑体" pitchFamily="2" charset="-122"/>
              <a:ea typeface="华文黑体" pitchFamily="2" charset="-122"/>
              <a:cs typeface="华文黑体" pitchFamily="2" charset="-122"/>
            </a:endParaRPr>
          </a:p>
          <a:p>
            <a:pPr marL="342900" marR="0" lvl="1" indent="-342900" algn="l" defTabSz="914400" rtl="0" eaLnBrk="0" fontAlgn="base" latinLnBrk="0" hangingPunct="0">
              <a:lnSpc>
                <a:spcPct val="100000"/>
              </a:lnSpc>
              <a:spcBef>
                <a:spcPts val="1200"/>
              </a:spcBef>
              <a:spcAft>
                <a:spcPct val="0"/>
              </a:spcAft>
              <a:buClr>
                <a:schemeClr val="hlink"/>
              </a:buClr>
              <a:buSzTx/>
              <a:buFont typeface="Wingdings" pitchFamily="2" charset="2"/>
              <a:buChar char="v"/>
              <a:tabLst/>
              <a:defRPr/>
            </a:pPr>
            <a:r>
              <a:rPr lang="zh-CN" altLang="en-US" sz="2800" kern="0" dirty="0" smtClean="0">
                <a:solidFill>
                  <a:srgbClr val="1B4171"/>
                </a:solidFill>
                <a:latin typeface="华文黑体" pitchFamily="2" charset="-122"/>
                <a:ea typeface="华文黑体" pitchFamily="2" charset="-122"/>
                <a:cs typeface="华文黑体" pitchFamily="2" charset="-122"/>
              </a:rPr>
              <a:t>考虑因素</a:t>
            </a:r>
            <a:endParaRPr kumimoji="0" lang="en-US" altLang="zh-CN" sz="2800" b="0" i="0" u="none" strike="noStrike" kern="0" cap="none" spc="0" normalizeH="0" baseline="0" noProof="0" dirty="0" smtClean="0">
              <a:ln>
                <a:noFill/>
              </a:ln>
              <a:solidFill>
                <a:srgbClr val="1B4171"/>
              </a:solidFill>
              <a:effectLst/>
              <a:uLnTx/>
              <a:uFillTx/>
              <a:latin typeface="华文黑体" pitchFamily="2" charset="-122"/>
              <a:ea typeface="华文黑体" pitchFamily="2" charset="-122"/>
              <a:cs typeface="华文黑体" pitchFamily="2" charset="-122"/>
            </a:endParaRPr>
          </a:p>
          <a:p>
            <a:pPr marL="342900" lvl="1" indent="-342900" eaLnBrk="0" hangingPunct="0">
              <a:spcBef>
                <a:spcPct val="20000"/>
              </a:spcBef>
              <a:buClr>
                <a:schemeClr val="hlink"/>
              </a:buClr>
              <a:defRPr/>
            </a:pPr>
            <a:r>
              <a:rPr lang="en-US" altLang="zh-CN" kern="0" dirty="0" smtClean="0">
                <a:ln w="1905"/>
                <a:effectLst>
                  <a:innerShdw blurRad="69850" dist="43180" dir="5400000">
                    <a:srgbClr val="000000">
                      <a:alpha val="65000"/>
                    </a:srgbClr>
                  </a:innerShdw>
                </a:effectLst>
                <a:latin typeface="Century Gothic" pitchFamily="34" charset="0"/>
                <a:ea typeface="华文细黑" pitchFamily="2" charset="-122"/>
              </a:rPr>
              <a:t>	    </a:t>
            </a:r>
            <a:r>
              <a:rPr lang="zh-CN" altLang="en-US" sz="2000" kern="0" dirty="0" smtClean="0">
                <a:ln w="1905"/>
                <a:effectLst>
                  <a:innerShdw blurRad="69850" dist="43180" dir="5400000">
                    <a:srgbClr val="000000">
                      <a:alpha val="65000"/>
                    </a:srgbClr>
                  </a:innerShdw>
                </a:effectLst>
                <a:latin typeface="Century Gothic" pitchFamily="34" charset="0"/>
                <a:ea typeface="华文细黑" pitchFamily="2" charset="-122"/>
              </a:rPr>
              <a:t>时空自相关、属性相关、历史信息、融合方式</a:t>
            </a:r>
          </a:p>
        </p:txBody>
      </p:sp>
      <p:graphicFrame>
        <p:nvGraphicFramePr>
          <p:cNvPr id="15" name="表格 14"/>
          <p:cNvGraphicFramePr>
            <a:graphicFrameLocks noGrp="1"/>
          </p:cNvGraphicFramePr>
          <p:nvPr>
            <p:extLst>
              <p:ext uri="{D42A27DB-BD31-4B8C-83A1-F6EECF244321}">
                <p14:modId xmlns:p14="http://schemas.microsoft.com/office/powerpoint/2010/main" xmlns="" val="3077009103"/>
              </p:ext>
            </p:extLst>
          </p:nvPr>
        </p:nvGraphicFramePr>
        <p:xfrm>
          <a:off x="814646" y="3034149"/>
          <a:ext cx="7498080" cy="2456517"/>
        </p:xfrm>
        <a:graphic>
          <a:graphicData uri="http://schemas.openxmlformats.org/drawingml/2006/table">
            <a:tbl>
              <a:tblPr firstRow="1" bandRow="1">
                <a:tableStyleId>{5C22544A-7EE6-4342-B048-85BDC9FD1C3A}</a:tableStyleId>
              </a:tblPr>
              <a:tblGrid>
                <a:gridCol w="1517276"/>
                <a:gridCol w="2658705"/>
                <a:gridCol w="3322099"/>
              </a:tblGrid>
              <a:tr h="526935">
                <a:tc>
                  <a:txBody>
                    <a:bodyPr/>
                    <a:lstStyle/>
                    <a:p>
                      <a:endParaRPr lang="zh-CN" altLang="en-US" sz="1800" b="1" i="0" dirty="0">
                        <a:latin typeface="Century Gothic" pitchFamily="34" charset="0"/>
                        <a:ea typeface="华文细黑" pitchFamily="2" charset="-122"/>
                      </a:endParaRPr>
                    </a:p>
                  </a:txBody>
                  <a:tcPr marL="91439" marR="91439" marT="45698" marB="45698" anchor="ctr"/>
                </a:tc>
                <a:tc>
                  <a:txBody>
                    <a:bodyPr/>
                    <a:lstStyle/>
                    <a:p>
                      <a:pPr algn="ctr"/>
                      <a:r>
                        <a:rPr lang="zh-CN" altLang="zh-CN" sz="2000" b="1" kern="1200" dirty="0" smtClean="0">
                          <a:solidFill>
                            <a:schemeClr val="lt1"/>
                          </a:solidFill>
                          <a:effectLst/>
                          <a:latin typeface="华文细黑" pitchFamily="2" charset="-122"/>
                          <a:ea typeface="华文细黑" pitchFamily="2" charset="-122"/>
                          <a:cs typeface="+mn-cs"/>
                        </a:rPr>
                        <a:t>相同点</a:t>
                      </a:r>
                      <a:endParaRPr lang="zh-CN" altLang="en-US" sz="2000" dirty="0">
                        <a:latin typeface="华文细黑" pitchFamily="2" charset="-122"/>
                        <a:ea typeface="华文细黑" pitchFamily="2" charset="-122"/>
                      </a:endParaRPr>
                    </a:p>
                  </a:txBody>
                  <a:tcPr marL="91439" marR="91439" marT="45698" marB="45698" anchor="ctr"/>
                </a:tc>
                <a:tc>
                  <a:txBody>
                    <a:bodyPr/>
                    <a:lstStyle/>
                    <a:p>
                      <a:pPr algn="ctr"/>
                      <a:r>
                        <a:rPr lang="zh-CN" altLang="zh-CN" sz="2000" b="1" kern="1200" dirty="0" smtClean="0">
                          <a:solidFill>
                            <a:schemeClr val="lt1"/>
                          </a:solidFill>
                          <a:effectLst/>
                          <a:latin typeface="华文细黑" pitchFamily="2" charset="-122"/>
                          <a:ea typeface="华文细黑" pitchFamily="2" charset="-122"/>
                          <a:cs typeface="+mn-cs"/>
                        </a:rPr>
                        <a:t>不同点</a:t>
                      </a:r>
                      <a:endParaRPr lang="zh-CN" altLang="en-US" sz="2000" dirty="0">
                        <a:latin typeface="华文细黑" pitchFamily="2" charset="-122"/>
                        <a:ea typeface="华文细黑" pitchFamily="2" charset="-122"/>
                      </a:endParaRPr>
                    </a:p>
                  </a:txBody>
                  <a:tcPr marL="91439" marR="91439" marT="45698" marB="45698" anchor="ctr"/>
                </a:tc>
              </a:tr>
              <a:tr h="6403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Century Gothic" pitchFamily="34" charset="0"/>
                          <a:ea typeface="华文细黑" pitchFamily="2" charset="-122"/>
                        </a:rPr>
                        <a:t>DESM</a:t>
                      </a:r>
                    </a:p>
                  </a:txBody>
                  <a:tcPr marL="91439" marR="91439" marT="45698" marB="45698" anchor="ctr"/>
                </a:tc>
                <a:tc>
                  <a:txBody>
                    <a:bodyPr/>
                    <a:lstStyle/>
                    <a:p>
                      <a:r>
                        <a:rPr lang="zh-CN" altLang="en-US" sz="1800" kern="1200" dirty="0" smtClean="0">
                          <a:solidFill>
                            <a:schemeClr val="dk1"/>
                          </a:solidFill>
                          <a:effectLst/>
                          <a:latin typeface="华文细黑" pitchFamily="2" charset="-122"/>
                          <a:ea typeface="华文细黑" pitchFamily="2" charset="-122"/>
                          <a:cs typeface="+mn-cs"/>
                        </a:rPr>
                        <a:t>考虑时间自相关和属性相关</a:t>
                      </a:r>
                      <a:endParaRPr lang="zh-CN" altLang="zh-CN" sz="1800" kern="1200" dirty="0" smtClean="0">
                        <a:solidFill>
                          <a:schemeClr val="dk1"/>
                        </a:solidFill>
                        <a:effectLst/>
                        <a:latin typeface="华文细黑" pitchFamily="2" charset="-122"/>
                        <a:ea typeface="华文细黑" pitchFamily="2" charset="-122"/>
                        <a:cs typeface="+mn-cs"/>
                      </a:endParaRPr>
                    </a:p>
                  </a:txBody>
                  <a:tcPr marL="91439" marR="91439" marT="45698" marB="45698" anchor="ctr"/>
                </a:tc>
                <a:tc>
                  <a:txBody>
                    <a:bodyPr/>
                    <a:lstStyle/>
                    <a:p>
                      <a:r>
                        <a:rPr lang="zh-CN" altLang="en-US" sz="1800" kern="1200" dirty="0" smtClean="0">
                          <a:solidFill>
                            <a:schemeClr val="dk1"/>
                          </a:solidFill>
                          <a:effectLst/>
                          <a:latin typeface="华文细黑" pitchFamily="2" charset="-122"/>
                          <a:ea typeface="华文细黑" pitchFamily="2" charset="-122"/>
                          <a:cs typeface="+mn-cs"/>
                        </a:rPr>
                        <a:t>未考虑空间自相关和历史信息</a:t>
                      </a:r>
                      <a:endParaRPr lang="zh-CN" altLang="zh-CN" sz="1800" kern="1200" dirty="0" smtClean="0">
                        <a:solidFill>
                          <a:schemeClr val="dk1"/>
                        </a:solidFill>
                        <a:effectLst/>
                        <a:latin typeface="华文细黑" pitchFamily="2" charset="-122"/>
                        <a:ea typeface="华文细黑" pitchFamily="2" charset="-122"/>
                        <a:cs typeface="+mn-cs"/>
                      </a:endParaRPr>
                    </a:p>
                  </a:txBody>
                  <a:tcPr marL="91439" marR="91439" marT="45698" marB="45698" anchor="ctr"/>
                </a:tc>
              </a:tr>
              <a:tr h="6469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Century Gothic" pitchFamily="34" charset="0"/>
                          <a:ea typeface="华文细黑" pitchFamily="2" charset="-122"/>
                        </a:rPr>
                        <a:t>LMI</a:t>
                      </a:r>
                      <a:endParaRPr lang="zh-CN" altLang="en-US" sz="2000" b="1" dirty="0" smtClean="0">
                        <a:latin typeface="Century Gothic" pitchFamily="34" charset="0"/>
                        <a:ea typeface="华文细黑" pitchFamily="2" charset="-122"/>
                      </a:endParaRPr>
                    </a:p>
                  </a:txBody>
                  <a:tcPr marL="91439" marR="91439" marT="45698" marB="45698" anchor="ctr"/>
                </a:tc>
                <a:tc>
                  <a:txBody>
                    <a:bodyPr/>
                    <a:lstStyle/>
                    <a:p>
                      <a:r>
                        <a:rPr lang="zh-CN" altLang="en-US" dirty="0" smtClean="0">
                          <a:latin typeface="华文细黑" pitchFamily="2" charset="-122"/>
                          <a:ea typeface="华文细黑" pitchFamily="2" charset="-122"/>
                        </a:rPr>
                        <a:t>考虑时空自相关</a:t>
                      </a:r>
                      <a:endParaRPr lang="zh-CN" altLang="en-US" dirty="0">
                        <a:latin typeface="华文细黑" pitchFamily="2" charset="-122"/>
                        <a:ea typeface="华文细黑" pitchFamily="2" charset="-122"/>
                      </a:endParaRPr>
                    </a:p>
                  </a:txBody>
                  <a:tcPr marL="91439" marR="91439" marT="45698" marB="45698" anchor="ctr"/>
                </a:tc>
                <a:tc>
                  <a:txBody>
                    <a:bodyPr/>
                    <a:lstStyle/>
                    <a:p>
                      <a:r>
                        <a:rPr lang="zh-CN" altLang="en-US" dirty="0" smtClean="0">
                          <a:latin typeface="华文细黑" pitchFamily="2" charset="-122"/>
                          <a:ea typeface="华文细黑" pitchFamily="2" charset="-122"/>
                        </a:rPr>
                        <a:t>未考虑属性相关和历史信息，且融合方式不同</a:t>
                      </a:r>
                      <a:endParaRPr lang="zh-CN" altLang="en-US" dirty="0">
                        <a:latin typeface="华文细黑" pitchFamily="2" charset="-122"/>
                        <a:ea typeface="华文细黑" pitchFamily="2" charset="-122"/>
                      </a:endParaRPr>
                    </a:p>
                  </a:txBody>
                  <a:tcPr marL="91439" marR="91439" marT="45698" marB="45698" anchor="ctr"/>
                </a:tc>
              </a:tr>
              <a:tr h="64231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Century Gothic" pitchFamily="34" charset="0"/>
                          <a:ea typeface="华文细黑" pitchFamily="2" charset="-122"/>
                        </a:rPr>
                        <a:t>ERACER</a:t>
                      </a:r>
                      <a:endParaRPr lang="zh-CN" altLang="en-US" sz="2000" b="1" dirty="0" smtClean="0">
                        <a:latin typeface="Century Gothic" pitchFamily="34" charset="0"/>
                        <a:ea typeface="华文细黑" pitchFamily="2" charset="-122"/>
                      </a:endParaRPr>
                    </a:p>
                  </a:txBody>
                  <a:tcPr marL="91439" marR="91439" marT="45698" marB="45698" anchor="ctr"/>
                </a:tc>
                <a:tc>
                  <a:txBody>
                    <a:bodyPr/>
                    <a:lstStyle/>
                    <a:p>
                      <a:r>
                        <a:rPr lang="zh-CN" altLang="en-US" sz="1800" kern="1200" dirty="0" smtClean="0">
                          <a:solidFill>
                            <a:schemeClr val="dk1"/>
                          </a:solidFill>
                          <a:effectLst/>
                          <a:latin typeface="华文细黑" pitchFamily="2" charset="-122"/>
                          <a:ea typeface="华文细黑" pitchFamily="2" charset="-122"/>
                          <a:cs typeface="+mn-cs"/>
                        </a:rPr>
                        <a:t>考虑时空自相关和属性相关</a:t>
                      </a:r>
                      <a:endParaRPr lang="zh-CN" altLang="zh-CN" sz="1800" kern="1200" dirty="0" smtClean="0">
                        <a:solidFill>
                          <a:schemeClr val="dk1"/>
                        </a:solidFill>
                        <a:effectLst/>
                        <a:latin typeface="华文细黑" pitchFamily="2" charset="-122"/>
                        <a:ea typeface="华文细黑" pitchFamily="2" charset="-122"/>
                        <a:cs typeface="+mn-cs"/>
                      </a:endParaRPr>
                    </a:p>
                  </a:txBody>
                  <a:tcPr marL="91439" marR="91439" marT="45698" marB="45698" anchor="ctr"/>
                </a:tc>
                <a:tc>
                  <a:txBody>
                    <a:bodyPr/>
                    <a:lstStyle/>
                    <a:p>
                      <a:r>
                        <a:rPr lang="zh-CN" altLang="en-US" sz="1800" kern="1200" dirty="0" smtClean="0">
                          <a:solidFill>
                            <a:schemeClr val="dk1"/>
                          </a:solidFill>
                          <a:effectLst/>
                          <a:latin typeface="华文细黑" pitchFamily="2" charset="-122"/>
                          <a:ea typeface="华文细黑" pitchFamily="2" charset="-122"/>
                          <a:cs typeface="+mn-cs"/>
                        </a:rPr>
                        <a:t>未考虑历史信息，时序数据和快照数据的特点</a:t>
                      </a:r>
                      <a:endParaRPr lang="en-US" altLang="zh-CN" sz="1800" kern="1200" dirty="0" smtClean="0">
                        <a:solidFill>
                          <a:schemeClr val="dk1"/>
                        </a:solidFill>
                        <a:effectLst/>
                        <a:latin typeface="华文细黑" pitchFamily="2" charset="-122"/>
                        <a:ea typeface="华文细黑" pitchFamily="2" charset="-122"/>
                        <a:cs typeface="+mn-cs"/>
                      </a:endParaRPr>
                    </a:p>
                  </a:txBody>
                  <a:tcPr marL="91439" marR="91439" marT="45698" marB="45698" anchor="ctr"/>
                </a:tc>
              </a:tr>
            </a:tbl>
          </a:graphicData>
        </a:graphic>
      </p:graphicFrame>
      <p:sp>
        <p:nvSpPr>
          <p:cNvPr id="16" name="矩形 15"/>
          <p:cNvSpPr/>
          <p:nvPr/>
        </p:nvSpPr>
        <p:spPr>
          <a:xfrm>
            <a:off x="1104984" y="1849102"/>
            <a:ext cx="3674487" cy="53338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p>
        </p:txBody>
      </p:sp>
      <p:sp>
        <p:nvSpPr>
          <p:cNvPr id="9" name="灯片编号占位符 8"/>
          <p:cNvSpPr>
            <a:spLocks noGrp="1"/>
          </p:cNvSpPr>
          <p:nvPr>
            <p:ph type="sldNum" sz="quarter" idx="10"/>
          </p:nvPr>
        </p:nvSpPr>
        <p:spPr/>
        <p:txBody>
          <a:bodyPr/>
          <a:lstStyle/>
          <a:p>
            <a:pPr>
              <a:defRPr/>
            </a:pPr>
            <a:fld id="{0D651279-411D-4633-B7EF-14A641C87087}" type="slidenum">
              <a:rPr lang="zh-CN" altLang="en-US" smtClean="0"/>
              <a:pPr>
                <a:defRPr/>
              </a:pPr>
              <a:t>4</a:t>
            </a:fld>
            <a:r>
              <a:rPr lang="en-US" smtClean="0"/>
              <a:t> / 26</a:t>
            </a:r>
            <a:endParaRPr lang="en-US" dirty="0"/>
          </a:p>
        </p:txBody>
      </p:sp>
    </p:spTree>
    <p:custDataLst>
      <p:tags r:id="rId1"/>
    </p:custDataLst>
  </p:cSld>
  <p:clrMapOvr>
    <a:masterClrMapping/>
  </p:clrMapOvr>
  <p:transition advTm="57487">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85200" y="1324800"/>
            <a:ext cx="7848502" cy="1408100"/>
          </a:xfrm>
        </p:spPr>
        <p:txBody>
          <a:bodyPr/>
          <a:lstStyle/>
          <a:p>
            <a:r>
              <a:rPr lang="zh-CN" altLang="en-US" dirty="0" smtClean="0">
                <a:solidFill>
                  <a:srgbClr val="1B4171"/>
                </a:solidFill>
                <a:latin typeface="Century Gothic" pitchFamily="34" charset="0"/>
                <a:ea typeface="华文黑体" pitchFamily="2" charset="-122"/>
                <a:cs typeface="华文黑体" pitchFamily="2" charset="-122"/>
              </a:rPr>
              <a:t>缺失值估计</a:t>
            </a:r>
            <a:endParaRPr lang="en-US" altLang="zh-CN" dirty="0" smtClean="0">
              <a:solidFill>
                <a:srgbClr val="1B4171"/>
              </a:solidFill>
              <a:latin typeface="Century Gothic" pitchFamily="34" charset="0"/>
              <a:ea typeface="华文黑体" pitchFamily="2" charset="-122"/>
              <a:cs typeface="华文黑体" pitchFamily="2" charset="-122"/>
            </a:endParaRPr>
          </a:p>
        </p:txBody>
      </p:sp>
      <p:sp>
        <p:nvSpPr>
          <p:cNvPr id="2" name="标题 1"/>
          <p:cNvSpPr>
            <a:spLocks noGrp="1"/>
          </p:cNvSpPr>
          <p:nvPr>
            <p:ph type="title"/>
          </p:nvPr>
        </p:nvSpPr>
        <p:spPr>
          <a:xfrm>
            <a:off x="1256400" y="458788"/>
            <a:ext cx="7391400" cy="488950"/>
          </a:xfrm>
        </p:spPr>
        <p:txBody>
          <a:bodyPr/>
          <a:lstStyle/>
          <a:p>
            <a:pPr eaLnBrk="1" hangingPunct="1"/>
            <a:r>
              <a:rPr lang="zh-CN" altLang="en-US" sz="3600" dirty="0" smtClean="0">
                <a:ea typeface="黑体" pitchFamily="49" charset="-122"/>
              </a:rPr>
              <a:t>问题定义与需求分析</a:t>
            </a:r>
            <a:endParaRPr lang="zh-CN" altLang="en-US" sz="3600" dirty="0">
              <a:ea typeface="黑体" pitchFamily="49" charset="-122"/>
            </a:endParaRPr>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4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5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450" name="Object 18"/>
          <p:cNvGraphicFramePr>
            <a:graphicFrameLocks noChangeAspect="1"/>
          </p:cNvGraphicFramePr>
          <p:nvPr/>
        </p:nvGraphicFramePr>
        <p:xfrm>
          <a:off x="1507839" y="2006600"/>
          <a:ext cx="3987800" cy="498475"/>
        </p:xfrm>
        <a:graphic>
          <a:graphicData uri="http://schemas.openxmlformats.org/presentationml/2006/ole">
            <p:oleObj spid="_x0000_s18450" name="Equation" r:id="rId5" imgW="2209680" imgH="279360" progId="Equation.DSMT4">
              <p:embed/>
            </p:oleObj>
          </a:graphicData>
        </a:graphic>
      </p:graphicFrame>
      <p:pic>
        <p:nvPicPr>
          <p:cNvPr id="24" name="Picture 1" descr="C:\Users\LT\AppData\Local\Microsoft\Windows\Temporary Internet Files\Content.IE5\7J5WP2WU\MC900211979[1].wmf">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391312" y="4133844"/>
            <a:ext cx="576263" cy="72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6" descr="photo_mark"/>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内容占位符 6"/>
          <p:cNvSpPr txBox="1">
            <a:spLocks/>
          </p:cNvSpPr>
          <p:nvPr/>
        </p:nvSpPr>
        <p:spPr bwMode="auto">
          <a:xfrm>
            <a:off x="385200" y="2808301"/>
            <a:ext cx="7848502" cy="709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r>
              <a:rPr kumimoji="0" lang="en-US" altLang="zh-CN" sz="2800" i="0" u="none" strike="noStrike" kern="0" cap="none" spc="0" normalizeH="0" baseline="0" noProof="0" dirty="0" smtClean="0">
                <a:ln>
                  <a:noFill/>
                </a:ln>
                <a:solidFill>
                  <a:srgbClr val="1B4171"/>
                </a:solidFill>
                <a:effectLst/>
                <a:uLnTx/>
                <a:uFillTx/>
                <a:latin typeface="华文黑体" pitchFamily="2" charset="-122"/>
                <a:ea typeface="华文黑体" pitchFamily="2" charset="-122"/>
                <a:cs typeface="华文黑体" pitchFamily="2" charset="-122"/>
              </a:rPr>
              <a:t>Archer</a:t>
            </a:r>
            <a:r>
              <a:rPr kumimoji="0" lang="zh-CN" altLang="en-US" sz="2800" b="0" i="0" u="none" strike="noStrike" kern="0" cap="none" spc="0" normalizeH="0" baseline="0" noProof="0" dirty="0" smtClean="0">
                <a:ln>
                  <a:noFill/>
                </a:ln>
                <a:solidFill>
                  <a:srgbClr val="1B4171"/>
                </a:solidFill>
                <a:effectLst/>
                <a:uLnTx/>
                <a:uFillTx/>
                <a:latin typeface="Century Gothic" pitchFamily="34" charset="0"/>
                <a:ea typeface="华文黑体" pitchFamily="2" charset="-122"/>
                <a:cs typeface="华文黑体" pitchFamily="2" charset="-122"/>
              </a:rPr>
              <a:t>系统</a:t>
            </a:r>
            <a:endParaRPr kumimoji="0" lang="en-US" altLang="zh-CN" sz="2800" b="0" i="0" u="none" strike="noStrike" kern="0" cap="none" spc="0" normalizeH="0" baseline="0" noProof="0" dirty="0" smtClean="0">
              <a:ln>
                <a:noFill/>
              </a:ln>
              <a:solidFill>
                <a:srgbClr val="1B4171"/>
              </a:solidFill>
              <a:effectLst/>
              <a:uLnTx/>
              <a:uFillTx/>
              <a:latin typeface="Century Gothic" pitchFamily="34" charset="0"/>
              <a:ea typeface="华文黑体" pitchFamily="2" charset="-122"/>
              <a:cs typeface="华文黑体" pitchFamily="2" charset="-122"/>
            </a:endParaRPr>
          </a:p>
        </p:txBody>
      </p:sp>
      <p:sp>
        <p:nvSpPr>
          <p:cNvPr id="30" name="圆角矩形 20"/>
          <p:cNvSpPr>
            <a:spLocks noChangeArrowheads="1"/>
          </p:cNvSpPr>
          <p:nvPr/>
        </p:nvSpPr>
        <p:spPr bwMode="auto">
          <a:xfrm>
            <a:off x="1551996" y="5339622"/>
            <a:ext cx="3120472" cy="513001"/>
          </a:xfrm>
          <a:prstGeom prst="roundRect">
            <a:avLst>
              <a:gd name="adj" fmla="val 16667"/>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tIns="46800"/>
          <a:lstStyle/>
          <a:p>
            <a:pPr algn="ctr">
              <a:defRPr/>
            </a:pPr>
            <a:r>
              <a:rPr lang="zh-CN" altLang="en-US" dirty="0" smtClean="0">
                <a:solidFill>
                  <a:srgbClr val="002060"/>
                </a:solidFill>
                <a:latin typeface="华文细黑" pitchFamily="2" charset="-122"/>
                <a:ea typeface="华文细黑" pitchFamily="2" charset="-122"/>
                <a:cs typeface="华文黑体" pitchFamily="2" charset="-122"/>
              </a:rPr>
              <a:t>时空流数据管理器</a:t>
            </a:r>
            <a:endParaRPr lang="zh-CN" altLang="en-US" dirty="0">
              <a:solidFill>
                <a:srgbClr val="002060"/>
              </a:solidFill>
              <a:latin typeface="华文细黑" pitchFamily="2" charset="-122"/>
              <a:ea typeface="华文细黑" pitchFamily="2" charset="-122"/>
              <a:cs typeface="华文黑体" pitchFamily="2" charset="-122"/>
            </a:endParaRPr>
          </a:p>
        </p:txBody>
      </p:sp>
      <p:grpSp>
        <p:nvGrpSpPr>
          <p:cNvPr id="63" name="组合 62"/>
          <p:cNvGrpSpPr/>
          <p:nvPr/>
        </p:nvGrpSpPr>
        <p:grpSpPr>
          <a:xfrm>
            <a:off x="1551996" y="6090602"/>
            <a:ext cx="5287746" cy="564198"/>
            <a:chOff x="1187450" y="6176814"/>
            <a:chExt cx="6981338" cy="601811"/>
          </a:xfrm>
        </p:grpSpPr>
        <p:sp>
          <p:nvSpPr>
            <p:cNvPr id="32" name="圆角矩形 31"/>
            <p:cNvSpPr/>
            <p:nvPr/>
          </p:nvSpPr>
          <p:spPr bwMode="auto">
            <a:xfrm>
              <a:off x="1187450" y="6176814"/>
              <a:ext cx="6981338" cy="601811"/>
            </a:xfrm>
            <a:prstGeom prst="roundRect">
              <a:avLst/>
            </a:prstGeom>
            <a:noFill/>
            <a:ln>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lstStyle/>
            <a:p>
              <a:pPr>
                <a:defRPr/>
              </a:pPr>
              <a:endParaRPr lang="zh-CN" altLang="en-US">
                <a:solidFill>
                  <a:schemeClr val="tx1"/>
                </a:solidFill>
                <a:ea typeface="宋体" pitchFamily="2" charset="-122"/>
              </a:endParaRPr>
            </a:p>
          </p:txBody>
        </p:sp>
        <p:pic>
          <p:nvPicPr>
            <p:cNvPr id="40" name="Picture 2" descr="http://images.qianlong.com/mmsource/images/2012/01/16/166.jpg"/>
            <p:cNvPicPr>
              <a:picLocks noChangeAspect="1" noChangeArrowheads="1"/>
            </p:cNvPicPr>
            <p:nvPr/>
          </p:nvPicPr>
          <p:blipFill>
            <a:blip r:embed="rId9" cstate="print"/>
            <a:srcRect/>
            <a:stretch>
              <a:fillRect/>
            </a:stretch>
          </p:blipFill>
          <p:spPr bwMode="auto">
            <a:xfrm>
              <a:off x="6731694" y="6260470"/>
              <a:ext cx="1035101" cy="470847"/>
            </a:xfrm>
            <a:prstGeom prst="rect">
              <a:avLst/>
            </a:prstGeom>
            <a:noFill/>
            <a:ln w="9525">
              <a:noFill/>
              <a:miter lim="800000"/>
              <a:headEnd/>
              <a:tailEnd/>
            </a:ln>
          </p:spPr>
        </p:pic>
        <p:pic>
          <p:nvPicPr>
            <p:cNvPr id="41" name="Picture 9" descr="j0197451[1]"/>
            <p:cNvPicPr>
              <a:picLocks noChangeAspect="1" noChangeArrowheads="1"/>
            </p:cNvPicPr>
            <p:nvPr/>
          </p:nvPicPr>
          <p:blipFill>
            <a:blip r:embed="rId10" cstate="print"/>
            <a:srcRect/>
            <a:stretch>
              <a:fillRect/>
            </a:stretch>
          </p:blipFill>
          <p:spPr bwMode="auto">
            <a:xfrm>
              <a:off x="2428557" y="6258219"/>
              <a:ext cx="768582" cy="432012"/>
            </a:xfrm>
            <a:prstGeom prst="rect">
              <a:avLst/>
            </a:prstGeom>
            <a:noFill/>
            <a:ln w="9525">
              <a:noFill/>
              <a:miter lim="800000"/>
              <a:headEnd/>
              <a:tailEnd/>
            </a:ln>
          </p:spPr>
        </p:pic>
        <p:pic>
          <p:nvPicPr>
            <p:cNvPr id="42" name="Picture 12"/>
            <p:cNvPicPr>
              <a:picLocks noChangeAspect="1" noChangeArrowheads="1"/>
            </p:cNvPicPr>
            <p:nvPr/>
          </p:nvPicPr>
          <p:blipFill>
            <a:blip r:embed="rId11" cstate="print"/>
            <a:srcRect l="4420" t="13133" r="6136" b="14638"/>
            <a:stretch>
              <a:fillRect/>
            </a:stretch>
          </p:blipFill>
          <p:spPr bwMode="auto">
            <a:xfrm>
              <a:off x="3556354" y="6305528"/>
              <a:ext cx="700264" cy="342496"/>
            </a:xfrm>
            <a:prstGeom prst="rect">
              <a:avLst/>
            </a:prstGeom>
            <a:noFill/>
            <a:ln w="9525">
              <a:noFill/>
              <a:miter lim="800000"/>
              <a:headEnd/>
              <a:tailEnd/>
            </a:ln>
          </p:spPr>
        </p:pic>
        <p:pic>
          <p:nvPicPr>
            <p:cNvPr id="43" name="Picture 14" descr="C:\Users\Wang Yanqiu\Desktop\icde-ppt\2525516_mr800-2.jpg"/>
            <p:cNvPicPr>
              <a:picLocks noChangeAspect="1" noChangeArrowheads="1"/>
            </p:cNvPicPr>
            <p:nvPr/>
          </p:nvPicPr>
          <p:blipFill>
            <a:blip r:embed="rId12" cstate="print"/>
            <a:srcRect l="20755" t="3773" r="22641" b="1888"/>
            <a:stretch>
              <a:fillRect/>
            </a:stretch>
          </p:blipFill>
          <p:spPr bwMode="auto">
            <a:xfrm>
              <a:off x="1451133" y="6258219"/>
              <a:ext cx="574302" cy="435904"/>
            </a:xfrm>
            <a:prstGeom prst="rect">
              <a:avLst/>
            </a:prstGeom>
            <a:noFill/>
            <a:ln w="9525">
              <a:noFill/>
              <a:miter lim="800000"/>
              <a:headEnd/>
              <a:tailEnd/>
            </a:ln>
          </p:spPr>
        </p:pic>
        <p:pic>
          <p:nvPicPr>
            <p:cNvPr id="44" name="Picture 16" descr="C:\Users\Wang Yanqiu\Desktop\icde-ppt\car.jpg"/>
            <p:cNvPicPr>
              <a:picLocks noChangeAspect="1" noChangeArrowheads="1"/>
            </p:cNvPicPr>
            <p:nvPr/>
          </p:nvPicPr>
          <p:blipFill>
            <a:blip r:embed="rId13" cstate="print"/>
            <a:srcRect/>
            <a:stretch>
              <a:fillRect/>
            </a:stretch>
          </p:blipFill>
          <p:spPr bwMode="auto">
            <a:xfrm>
              <a:off x="4533777" y="6400148"/>
              <a:ext cx="875330" cy="208870"/>
            </a:xfrm>
            <a:prstGeom prst="rect">
              <a:avLst/>
            </a:prstGeom>
            <a:noFill/>
            <a:ln w="9525">
              <a:noFill/>
              <a:miter lim="800000"/>
              <a:headEnd/>
              <a:tailEnd/>
            </a:ln>
          </p:spPr>
        </p:pic>
        <p:pic>
          <p:nvPicPr>
            <p:cNvPr id="45" name="Picture 3"/>
            <p:cNvPicPr>
              <a:picLocks noChangeAspect="1" noChangeArrowheads="1"/>
            </p:cNvPicPr>
            <p:nvPr/>
          </p:nvPicPr>
          <p:blipFill>
            <a:blip r:embed="rId14" cstate="print"/>
            <a:srcRect/>
            <a:stretch>
              <a:fillRect/>
            </a:stretch>
          </p:blipFill>
          <p:spPr bwMode="auto">
            <a:xfrm>
              <a:off x="5661574" y="6400148"/>
              <a:ext cx="723749" cy="205627"/>
            </a:xfrm>
            <a:prstGeom prst="rect">
              <a:avLst/>
            </a:prstGeom>
            <a:noFill/>
            <a:ln w="9525">
              <a:noFill/>
              <a:miter lim="800000"/>
              <a:headEnd/>
              <a:tailEnd/>
            </a:ln>
          </p:spPr>
        </p:pic>
      </p:grpSp>
      <p:sp>
        <p:nvSpPr>
          <p:cNvPr id="48" name="上箭头 47"/>
          <p:cNvSpPr/>
          <p:nvPr/>
        </p:nvSpPr>
        <p:spPr bwMode="auto">
          <a:xfrm>
            <a:off x="2457450" y="4445395"/>
            <a:ext cx="520939" cy="815579"/>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grpSp>
        <p:nvGrpSpPr>
          <p:cNvPr id="68" name="组合 67"/>
          <p:cNvGrpSpPr/>
          <p:nvPr/>
        </p:nvGrpSpPr>
        <p:grpSpPr>
          <a:xfrm>
            <a:off x="1551996" y="3514725"/>
            <a:ext cx="5288740" cy="857250"/>
            <a:chOff x="1663699" y="3467101"/>
            <a:chExt cx="5854701" cy="914399"/>
          </a:xfrm>
        </p:grpSpPr>
        <p:sp>
          <p:nvSpPr>
            <p:cNvPr id="33" name="圆角矩形 32"/>
            <p:cNvSpPr/>
            <p:nvPr/>
          </p:nvSpPr>
          <p:spPr bwMode="auto">
            <a:xfrm>
              <a:off x="1663699" y="3467101"/>
              <a:ext cx="5854701" cy="914399"/>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8900000" scaled="1"/>
              <a:tileRect/>
            </a:gradFill>
            <a:ln>
              <a:solidFill>
                <a:srgbClr val="63A1D7"/>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lstStyle/>
            <a:p>
              <a:pPr>
                <a:defRPr/>
              </a:pPr>
              <a:endParaRPr lang="zh-CN" altLang="en-US">
                <a:solidFill>
                  <a:schemeClr val="tx1"/>
                </a:solidFill>
                <a:ea typeface="宋体" pitchFamily="2" charset="-122"/>
              </a:endParaRPr>
            </a:p>
          </p:txBody>
        </p:sp>
        <p:sp>
          <p:nvSpPr>
            <p:cNvPr id="54" name="圆角矩形 53"/>
            <p:cNvSpPr/>
            <p:nvPr/>
          </p:nvSpPr>
          <p:spPr bwMode="auto">
            <a:xfrm>
              <a:off x="4838448" y="3650717"/>
              <a:ext cx="2223587" cy="566050"/>
            </a:xfrm>
            <a:prstGeom prst="roundRect">
              <a:avLst/>
            </a:prstGeom>
            <a:solidFill>
              <a:srgbClr val="23B6EF"/>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lstStyle/>
            <a:p>
              <a:pPr algn="ctr">
                <a:defRPr/>
              </a:pPr>
              <a:r>
                <a:rPr lang="zh-CN" altLang="en-US" dirty="0" smtClean="0">
                  <a:solidFill>
                    <a:schemeClr val="bg1"/>
                  </a:solidFill>
                  <a:latin typeface="华文细黑" pitchFamily="2" charset="-122"/>
                  <a:ea typeface="华文细黑" pitchFamily="2" charset="-122"/>
                  <a:cs typeface="华文黑体" pitchFamily="2" charset="-122"/>
                </a:rPr>
                <a:t>缺失值填补</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52" name="圆角矩形 51"/>
            <p:cNvSpPr/>
            <p:nvPr/>
          </p:nvSpPr>
          <p:spPr bwMode="auto">
            <a:xfrm>
              <a:off x="2071647" y="3650717"/>
              <a:ext cx="2223589" cy="566050"/>
            </a:xfrm>
            <a:prstGeom prst="roundRect">
              <a:avLst/>
            </a:prstGeom>
            <a:solidFill>
              <a:srgbClr val="23B6EF"/>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lstStyle/>
            <a:p>
              <a:pPr algn="ctr">
                <a:defRPr/>
              </a:pPr>
              <a:r>
                <a:rPr lang="zh-CN" altLang="en-US" dirty="0" smtClean="0">
                  <a:solidFill>
                    <a:schemeClr val="bg1"/>
                  </a:solidFill>
                  <a:latin typeface="华文细黑" pitchFamily="2" charset="-122"/>
                  <a:ea typeface="华文细黑" pitchFamily="2" charset="-122"/>
                  <a:cs typeface="华文黑体" pitchFamily="2" charset="-122"/>
                </a:rPr>
                <a:t>异常值检测</a:t>
              </a:r>
              <a:endParaRPr lang="zh-CN" altLang="en-US" dirty="0">
                <a:solidFill>
                  <a:schemeClr val="bg1"/>
                </a:solidFill>
                <a:latin typeface="华文细黑" pitchFamily="2" charset="-122"/>
                <a:ea typeface="华文细黑" pitchFamily="2" charset="-122"/>
                <a:cs typeface="华文黑体" pitchFamily="2" charset="-122"/>
              </a:endParaRPr>
            </a:p>
          </p:txBody>
        </p:sp>
      </p:grpSp>
      <p:sp>
        <p:nvSpPr>
          <p:cNvPr id="62" name="上箭头 61"/>
          <p:cNvSpPr/>
          <p:nvPr/>
        </p:nvSpPr>
        <p:spPr bwMode="auto">
          <a:xfrm>
            <a:off x="3058186" y="5877916"/>
            <a:ext cx="585429" cy="157759"/>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grpSp>
        <p:nvGrpSpPr>
          <p:cNvPr id="69" name="组合 68"/>
          <p:cNvGrpSpPr/>
          <p:nvPr/>
        </p:nvGrpSpPr>
        <p:grpSpPr>
          <a:xfrm>
            <a:off x="5104968" y="4404815"/>
            <a:ext cx="586520" cy="1635622"/>
            <a:chOff x="5378482" y="4613910"/>
            <a:chExt cx="649285" cy="1744662"/>
          </a:xfrm>
        </p:grpSpPr>
        <p:sp>
          <p:nvSpPr>
            <p:cNvPr id="39" name="上箭头 38"/>
            <p:cNvSpPr/>
            <p:nvPr/>
          </p:nvSpPr>
          <p:spPr bwMode="auto">
            <a:xfrm>
              <a:off x="5379690" y="4613910"/>
              <a:ext cx="648077" cy="180976"/>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pic>
          <p:nvPicPr>
            <p:cNvPr id="18453" name="Picture 21"/>
            <p:cNvPicPr>
              <a:picLocks noChangeAspect="1" noChangeArrowheads="1"/>
            </p:cNvPicPr>
            <p:nvPr/>
          </p:nvPicPr>
          <p:blipFill>
            <a:blip r:embed="rId15" cstate="print"/>
            <a:srcRect/>
            <a:stretch>
              <a:fillRect/>
            </a:stretch>
          </p:blipFill>
          <p:spPr bwMode="auto">
            <a:xfrm flipH="1" flipV="1">
              <a:off x="5378482" y="5458459"/>
              <a:ext cx="333374" cy="900113"/>
            </a:xfrm>
            <a:prstGeom prst="rect">
              <a:avLst/>
            </a:prstGeom>
            <a:noFill/>
            <a:ln w="9525">
              <a:noFill/>
              <a:miter lim="800000"/>
              <a:headEnd/>
              <a:tailEnd/>
            </a:ln>
          </p:spPr>
        </p:pic>
      </p:grpSp>
      <p:grpSp>
        <p:nvGrpSpPr>
          <p:cNvPr id="70" name="组合 69"/>
          <p:cNvGrpSpPr/>
          <p:nvPr/>
        </p:nvGrpSpPr>
        <p:grpSpPr>
          <a:xfrm>
            <a:off x="3971925" y="4606626"/>
            <a:ext cx="2867025" cy="1433811"/>
            <a:chOff x="4065672" y="4829810"/>
            <a:chExt cx="3173832" cy="1529397"/>
          </a:xfrm>
        </p:grpSpPr>
        <p:sp>
          <p:nvSpPr>
            <p:cNvPr id="29" name="圆角矩形 20"/>
            <p:cNvSpPr>
              <a:spLocks noChangeArrowheads="1"/>
            </p:cNvSpPr>
            <p:nvPr/>
          </p:nvSpPr>
          <p:spPr bwMode="auto">
            <a:xfrm>
              <a:off x="4065672" y="4829810"/>
              <a:ext cx="3173832" cy="546100"/>
            </a:xfrm>
            <a:prstGeom prst="roundRect">
              <a:avLst>
                <a:gd name="adj" fmla="val 16667"/>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lstStyle/>
            <a:p>
              <a:pPr algn="ctr">
                <a:defRPr/>
              </a:pPr>
              <a:r>
                <a:rPr lang="zh-CN" altLang="en-US" dirty="0" smtClean="0">
                  <a:solidFill>
                    <a:srgbClr val="002060"/>
                  </a:solidFill>
                  <a:latin typeface="华文细黑" pitchFamily="2" charset="-122"/>
                  <a:ea typeface="华文细黑" pitchFamily="2" charset="-122"/>
                  <a:cs typeface="华文黑体" pitchFamily="2" charset="-122"/>
                </a:rPr>
                <a:t>采集控制</a:t>
              </a:r>
              <a:endParaRPr lang="zh-CN" altLang="en-US" dirty="0">
                <a:solidFill>
                  <a:srgbClr val="002060"/>
                </a:solidFill>
                <a:latin typeface="华文细黑" pitchFamily="2" charset="-122"/>
                <a:ea typeface="华文细黑" pitchFamily="2" charset="-122"/>
                <a:cs typeface="华文黑体" pitchFamily="2" charset="-122"/>
              </a:endParaRPr>
            </a:p>
          </p:txBody>
        </p:sp>
        <p:sp>
          <p:nvSpPr>
            <p:cNvPr id="61" name="上箭头 60"/>
            <p:cNvSpPr/>
            <p:nvPr/>
          </p:nvSpPr>
          <p:spPr bwMode="auto">
            <a:xfrm>
              <a:off x="4205292" y="5403850"/>
              <a:ext cx="648077" cy="168276"/>
            </a:xfrm>
            <a:prstGeom prst="upArrow">
              <a:avLst/>
            </a:prstGeom>
            <a:gradFill>
              <a:gsLst>
                <a:gs pos="0">
                  <a:srgbClr val="63A1D7"/>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lstStyle/>
            <a:p>
              <a:pPr>
                <a:defRPr/>
              </a:pPr>
              <a:endParaRPr lang="zh-CN" altLang="en-US">
                <a:solidFill>
                  <a:schemeClr val="tx1"/>
                </a:solidFill>
                <a:ea typeface="宋体" pitchFamily="2" charset="-122"/>
              </a:endParaRPr>
            </a:p>
          </p:txBody>
        </p:sp>
        <p:pic>
          <p:nvPicPr>
            <p:cNvPr id="67" name="Picture 21"/>
            <p:cNvPicPr>
              <a:picLocks noChangeAspect="1" noChangeArrowheads="1"/>
            </p:cNvPicPr>
            <p:nvPr/>
          </p:nvPicPr>
          <p:blipFill>
            <a:blip r:embed="rId15" cstate="print"/>
            <a:srcRect/>
            <a:stretch>
              <a:fillRect/>
            </a:stretch>
          </p:blipFill>
          <p:spPr bwMode="auto">
            <a:xfrm>
              <a:off x="5703620" y="5459094"/>
              <a:ext cx="333375" cy="900113"/>
            </a:xfrm>
            <a:prstGeom prst="rect">
              <a:avLst/>
            </a:prstGeom>
            <a:noFill/>
            <a:ln w="9525">
              <a:noFill/>
              <a:miter lim="800000"/>
              <a:headEnd/>
              <a:tailEnd/>
            </a:ln>
          </p:spPr>
        </p:pic>
      </p:grpSp>
      <p:grpSp>
        <p:nvGrpSpPr>
          <p:cNvPr id="78" name="组合 77"/>
          <p:cNvGrpSpPr/>
          <p:nvPr/>
        </p:nvGrpSpPr>
        <p:grpSpPr>
          <a:xfrm>
            <a:off x="5655921" y="1847850"/>
            <a:ext cx="2895624" cy="1419225"/>
            <a:chOff x="6046446" y="1524000"/>
            <a:chExt cx="2895624" cy="1419225"/>
          </a:xfrm>
        </p:grpSpPr>
        <p:sp>
          <p:nvSpPr>
            <p:cNvPr id="71" name="圆角矩形标注 24"/>
            <p:cNvSpPr>
              <a:spLocks noChangeArrowheads="1"/>
            </p:cNvSpPr>
            <p:nvPr/>
          </p:nvSpPr>
          <p:spPr bwMode="auto">
            <a:xfrm>
              <a:off x="6046446" y="1524000"/>
              <a:ext cx="2895624" cy="1419225"/>
            </a:xfrm>
            <a:prstGeom prst="wedgeRoundRectCallout">
              <a:avLst>
                <a:gd name="adj1" fmla="val -63365"/>
                <a:gd name="adj2" fmla="val 3771"/>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r>
                <a:rPr lang="zh-CN" altLang="en-US" sz="1800" dirty="0" smtClean="0">
                  <a:solidFill>
                    <a:schemeClr val="bg1"/>
                  </a:solidFill>
                  <a:latin typeface="华文细黑" pitchFamily="2" charset="-122"/>
                  <a:ea typeface="华文细黑" pitchFamily="2" charset="-122"/>
                </a:rPr>
                <a:t>                         分别是在时间元    的节点    上属性   的缺失模式、估计值、和真实值</a:t>
              </a:r>
              <a:endParaRPr lang="en-US" altLang="zh-CN" sz="1800" dirty="0" smtClean="0">
                <a:solidFill>
                  <a:schemeClr val="bg1"/>
                </a:solidFill>
                <a:latin typeface="华文细黑" pitchFamily="2" charset="-122"/>
                <a:ea typeface="华文细黑" pitchFamily="2" charset="-122"/>
              </a:endParaRPr>
            </a:p>
          </p:txBody>
        </p:sp>
        <p:graphicFrame>
          <p:nvGraphicFramePr>
            <p:cNvPr id="18454" name="Object 22"/>
            <p:cNvGraphicFramePr>
              <a:graphicFrameLocks noChangeAspect="1"/>
            </p:cNvGraphicFramePr>
            <p:nvPr/>
          </p:nvGraphicFramePr>
          <p:xfrm>
            <a:off x="6176963" y="1651000"/>
            <a:ext cx="1481137" cy="385763"/>
          </p:xfrm>
          <a:graphic>
            <a:graphicData uri="http://schemas.openxmlformats.org/presentationml/2006/ole">
              <p:oleObj spid="_x0000_s18454" name="Equation" r:id="rId16" imgW="927000" imgH="241200" progId="Equation.DSMT4">
                <p:embed/>
              </p:oleObj>
            </a:graphicData>
          </a:graphic>
        </p:graphicFrame>
        <p:graphicFrame>
          <p:nvGraphicFramePr>
            <p:cNvPr id="18457" name="Object 25"/>
            <p:cNvGraphicFramePr>
              <a:graphicFrameLocks noChangeAspect="1"/>
            </p:cNvGraphicFramePr>
            <p:nvPr/>
          </p:nvGraphicFramePr>
          <p:xfrm>
            <a:off x="6662738" y="2028031"/>
            <a:ext cx="203200" cy="222250"/>
          </p:xfrm>
          <a:graphic>
            <a:graphicData uri="http://schemas.openxmlformats.org/presentationml/2006/ole">
              <p:oleObj spid="_x0000_s18457" name="Equation" r:id="rId17" imgW="126720" imgH="139680" progId="Equation.DSMT4">
                <p:embed/>
              </p:oleObj>
            </a:graphicData>
          </a:graphic>
        </p:graphicFrame>
        <p:graphicFrame>
          <p:nvGraphicFramePr>
            <p:cNvPr id="18458" name="Object 26"/>
            <p:cNvGraphicFramePr>
              <a:graphicFrameLocks noChangeAspect="1"/>
            </p:cNvGraphicFramePr>
            <p:nvPr/>
          </p:nvGraphicFramePr>
          <p:xfrm>
            <a:off x="7566025" y="1937544"/>
            <a:ext cx="223838" cy="365125"/>
          </p:xfrm>
          <a:graphic>
            <a:graphicData uri="http://schemas.openxmlformats.org/presentationml/2006/ole">
              <p:oleObj spid="_x0000_s18458" name="Equation" r:id="rId18" imgW="139680" imgH="228600" progId="Equation.DSMT4">
                <p:embed/>
              </p:oleObj>
            </a:graphicData>
          </a:graphic>
        </p:graphicFrame>
        <p:graphicFrame>
          <p:nvGraphicFramePr>
            <p:cNvPr id="18459" name="Object 27"/>
            <p:cNvGraphicFramePr>
              <a:graphicFrameLocks noChangeAspect="1"/>
            </p:cNvGraphicFramePr>
            <p:nvPr/>
          </p:nvGraphicFramePr>
          <p:xfrm>
            <a:off x="8467725" y="1955800"/>
            <a:ext cx="365125" cy="385763"/>
          </p:xfrm>
          <a:graphic>
            <a:graphicData uri="http://schemas.openxmlformats.org/presentationml/2006/ole">
              <p:oleObj spid="_x0000_s18459" name="Equation" r:id="rId19" imgW="228600" imgH="241200" progId="Equation.DSMT4">
                <p:embed/>
              </p:oleObj>
            </a:graphicData>
          </a:graphic>
        </p:graphicFrame>
      </p:grpSp>
      <p:sp>
        <p:nvSpPr>
          <p:cNvPr id="46" name="灯片编号占位符 45"/>
          <p:cNvSpPr>
            <a:spLocks noGrp="1"/>
          </p:cNvSpPr>
          <p:nvPr>
            <p:ph type="sldNum" sz="quarter" idx="10"/>
          </p:nvPr>
        </p:nvSpPr>
        <p:spPr/>
        <p:txBody>
          <a:bodyPr/>
          <a:lstStyle/>
          <a:p>
            <a:pPr>
              <a:defRPr/>
            </a:pPr>
            <a:fld id="{EB4E7424-DEF9-4E7B-8F5A-44C973303550}" type="slidenum">
              <a:rPr lang="zh-CN" altLang="en-US" smtClean="0"/>
              <a:pPr>
                <a:defRPr/>
              </a:pPr>
              <a:t>5</a:t>
            </a:fld>
            <a:r>
              <a:rPr lang="en-US" smtClean="0"/>
              <a:t> / 26</a:t>
            </a:r>
            <a:endParaRPr lang="en-US" dirty="0"/>
          </a:p>
        </p:txBody>
      </p:sp>
    </p:spTree>
    <p:custDataLst>
      <p:tags r:id="rId2"/>
    </p:custDataLst>
    <p:extLst>
      <p:ext uri="{BB962C8B-B14F-4D97-AF65-F5344CB8AC3E}">
        <p14:creationId xmlns:p14="http://schemas.microsoft.com/office/powerpoint/2010/main" xmlns="" val="2352487513"/>
      </p:ext>
    </p:extLst>
  </p:cSld>
  <p:clrMapOvr>
    <a:masterClrMapping/>
  </p:clrMapOvr>
  <p:transition advTm="35224">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450"/>
                                        </p:tgtEl>
                                        <p:attrNameLst>
                                          <p:attrName>style.visibility</p:attrName>
                                        </p:attrNameLst>
                                      </p:cBhvr>
                                      <p:to>
                                        <p:strVal val="visible"/>
                                      </p:to>
                                    </p:set>
                                    <p:animEffect transition="in" filter="fade">
                                      <p:cBhvr>
                                        <p:cTn id="10" dur="1000"/>
                                        <p:tgtEl>
                                          <p:spTgt spid="184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10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10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7" grpId="0"/>
      <p:bldP spid="30" grpId="0" animBg="1"/>
      <p:bldP spid="48"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61"/>
          <p:cNvSpPr>
            <a:spLocks noGrp="1"/>
          </p:cNvSpPr>
          <p:nvPr>
            <p:ph type="sldNum" sz="quarter" idx="10"/>
          </p:nvPr>
        </p:nvSpPr>
        <p:spPr/>
        <p:txBody>
          <a:bodyPr/>
          <a:lstStyle/>
          <a:p>
            <a:pPr>
              <a:defRPr/>
            </a:pPr>
            <a:fld id="{EB4E7424-DEF9-4E7B-8F5A-44C973303550}" type="slidenum">
              <a:rPr lang="zh-CN" altLang="en-US" smtClean="0"/>
              <a:pPr>
                <a:defRPr/>
              </a:pPr>
              <a:t>6</a:t>
            </a:fld>
            <a:r>
              <a:rPr lang="en-US" dirty="0" smtClean="0"/>
              <a:t> / 26</a:t>
            </a:r>
            <a:endParaRPr lang="en-US" dirty="0"/>
          </a:p>
        </p:txBody>
      </p:sp>
      <p:grpSp>
        <p:nvGrpSpPr>
          <p:cNvPr id="51" name="组合 50"/>
          <p:cNvGrpSpPr/>
          <p:nvPr/>
        </p:nvGrpSpPr>
        <p:grpSpPr>
          <a:xfrm>
            <a:off x="0" y="4434215"/>
            <a:ext cx="3048000" cy="2442834"/>
            <a:chOff x="0" y="4318000"/>
            <a:chExt cx="3048000" cy="2559050"/>
          </a:xfrm>
        </p:grpSpPr>
        <p:sp>
          <p:nvSpPr>
            <p:cNvPr id="26" name="矩形 25"/>
            <p:cNvSpPr/>
            <p:nvPr/>
          </p:nvSpPr>
          <p:spPr>
            <a:xfrm>
              <a:off x="0" y="4318000"/>
              <a:ext cx="3048000" cy="2559050"/>
            </a:xfrm>
            <a:prstGeom prst="rect">
              <a:avLst/>
            </a:prstGeom>
            <a:solidFill>
              <a:srgbClr val="71BF44"/>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32" name="TextBox 31"/>
            <p:cNvSpPr txBox="1"/>
            <p:nvPr/>
          </p:nvSpPr>
          <p:spPr>
            <a:xfrm>
              <a:off x="0" y="4419600"/>
              <a:ext cx="2997200" cy="1579852"/>
            </a:xfrm>
            <a:prstGeom prst="rect">
              <a:avLst/>
            </a:prstGeom>
            <a:noFill/>
          </p:spPr>
          <p:txBody>
            <a:bodyPr wrap="square" rtlCol="0">
              <a:spAutoFit/>
            </a:bodyPr>
            <a:lstStyle/>
            <a:p>
              <a:pPr algn="ctr"/>
              <a:r>
                <a:rPr lang="zh-CN" altLang="en-US" dirty="0" smtClean="0">
                  <a:solidFill>
                    <a:schemeClr val="bg1"/>
                  </a:solidFill>
                  <a:latin typeface="华文细黑" pitchFamily="2" charset="-122"/>
                  <a:ea typeface="华文细黑" pitchFamily="2" charset="-122"/>
                </a:rPr>
                <a:t>时序估计</a:t>
              </a: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r>
                <a:rPr lang="zh-CN" altLang="en-US" sz="2000" dirty="0" smtClean="0">
                  <a:solidFill>
                    <a:schemeClr val="bg1"/>
                  </a:solidFill>
                  <a:latin typeface="华文细黑" pitchFamily="2" charset="-122"/>
                  <a:ea typeface="华文细黑" pitchFamily="2" charset="-122"/>
                </a:rPr>
                <a:t>  边缘分布</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正态？</a:t>
              </a:r>
              <a:endParaRPr lang="zh-CN" altLang="en-US" sz="2000" dirty="0">
                <a:solidFill>
                  <a:schemeClr val="bg1"/>
                </a:solidFill>
                <a:latin typeface="华文细黑" pitchFamily="2" charset="-122"/>
                <a:ea typeface="华文细黑" pitchFamily="2" charset="-122"/>
              </a:endParaRPr>
            </a:p>
          </p:txBody>
        </p:sp>
        <p:graphicFrame>
          <p:nvGraphicFramePr>
            <p:cNvPr id="121863" name="Object 7"/>
            <p:cNvGraphicFramePr>
              <a:graphicFrameLocks noChangeAspect="1"/>
            </p:cNvGraphicFramePr>
            <p:nvPr/>
          </p:nvGraphicFramePr>
          <p:xfrm>
            <a:off x="657225" y="5007812"/>
            <a:ext cx="1641475" cy="425734"/>
          </p:xfrm>
          <a:graphic>
            <a:graphicData uri="http://schemas.openxmlformats.org/presentationml/2006/ole">
              <p:oleObj spid="_x0000_s121863" name="Equation" r:id="rId5" imgW="977760" imgH="253800" progId="Equation.DSMT4">
                <p:embed/>
              </p:oleObj>
            </a:graphicData>
          </a:graphic>
        </p:graphicFrame>
      </p:grpSp>
      <p:pic>
        <p:nvPicPr>
          <p:cNvPr id="18" name="Picture 6" descr="photo_mark"/>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43" name="Rectangle 2"/>
          <p:cNvSpPr>
            <a:spLocks noGrp="1" noChangeArrowheads="1"/>
          </p:cNvSpPr>
          <p:nvPr>
            <p:ph type="title"/>
          </p:nvPr>
        </p:nvSpPr>
        <p:spPr>
          <a:xfrm>
            <a:off x="1256400" y="457200"/>
            <a:ext cx="7391400" cy="488950"/>
          </a:xfrm>
        </p:spPr>
        <p:txBody>
          <a:bodyPr/>
          <a:lstStyle/>
          <a:p>
            <a:pPr eaLnBrk="1" hangingPunct="1"/>
            <a:r>
              <a:rPr lang="zh-CN" altLang="en-US" sz="3600" dirty="0" smtClean="0">
                <a:ea typeface="黑体" pitchFamily="49" charset="-122"/>
              </a:rPr>
              <a:t>算法研究</a:t>
            </a:r>
            <a:endParaRPr lang="zh-CN" altLang="zh-CN" sz="3600" dirty="0" smtClean="0">
              <a:ea typeface="黑体" pitchFamily="49" charset="-122"/>
            </a:endParaRPr>
          </a:p>
        </p:txBody>
      </p:sp>
      <p:sp>
        <p:nvSpPr>
          <p:cNvPr id="9244" name="Rectangle 2"/>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245" name="Rectangle 4"/>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246" name="Rectangle 8"/>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9247" name="Rectangle 10"/>
          <p:cNvSpPr>
            <a:spLocks noChangeArrowheads="1"/>
          </p:cNvSpPr>
          <p:nvPr/>
        </p:nvSpPr>
        <p:spPr bwMode="auto">
          <a:xfrm>
            <a:off x="0" y="952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37" name="TextBox 36"/>
          <p:cNvSpPr txBox="1"/>
          <p:nvPr/>
        </p:nvSpPr>
        <p:spPr>
          <a:xfrm>
            <a:off x="965200" y="2171700"/>
            <a:ext cx="441146" cy="461665"/>
          </a:xfrm>
          <a:prstGeom prst="rect">
            <a:avLst/>
          </a:prstGeom>
          <a:noFill/>
        </p:spPr>
        <p:txBody>
          <a:bodyPr wrap="none" rtlCol="0">
            <a:spAutoFit/>
          </a:bodyPr>
          <a:lstStyle/>
          <a:p>
            <a:r>
              <a:rPr lang="en-US" altLang="zh-CN" dirty="0" smtClean="0"/>
              <a:t>t2</a:t>
            </a:r>
            <a:endParaRPr lang="zh-CN" altLang="en-US" dirty="0"/>
          </a:p>
        </p:txBody>
      </p:sp>
      <p:sp>
        <p:nvSpPr>
          <p:cNvPr id="41" name="TextBox 40"/>
          <p:cNvSpPr txBox="1"/>
          <p:nvPr/>
        </p:nvSpPr>
        <p:spPr>
          <a:xfrm>
            <a:off x="0" y="2641600"/>
            <a:ext cx="441146" cy="461665"/>
          </a:xfrm>
          <a:prstGeom prst="rect">
            <a:avLst/>
          </a:prstGeom>
          <a:noFill/>
        </p:spPr>
        <p:txBody>
          <a:bodyPr wrap="none" rtlCol="0">
            <a:spAutoFit/>
          </a:bodyPr>
          <a:lstStyle/>
          <a:p>
            <a:r>
              <a:rPr lang="en-US" altLang="zh-CN" dirty="0" smtClean="0"/>
              <a:t>t1</a:t>
            </a:r>
            <a:endParaRPr lang="zh-CN" altLang="en-US" dirty="0"/>
          </a:p>
        </p:txBody>
      </p:sp>
      <p:sp>
        <p:nvSpPr>
          <p:cNvPr id="42" name="TextBox 41"/>
          <p:cNvSpPr txBox="1"/>
          <p:nvPr/>
        </p:nvSpPr>
        <p:spPr>
          <a:xfrm>
            <a:off x="1943100" y="1714500"/>
            <a:ext cx="441146" cy="461665"/>
          </a:xfrm>
          <a:prstGeom prst="rect">
            <a:avLst/>
          </a:prstGeom>
          <a:noFill/>
        </p:spPr>
        <p:txBody>
          <a:bodyPr wrap="none" rtlCol="0">
            <a:spAutoFit/>
          </a:bodyPr>
          <a:lstStyle/>
          <a:p>
            <a:r>
              <a:rPr lang="en-US" altLang="zh-CN" dirty="0" smtClean="0"/>
              <a:t>t3</a:t>
            </a:r>
            <a:endParaRPr lang="zh-CN" altLang="en-US" dirty="0"/>
          </a:p>
        </p:txBody>
      </p:sp>
      <p:sp>
        <p:nvSpPr>
          <p:cNvPr id="43" name="TextBox 42"/>
          <p:cNvSpPr txBox="1"/>
          <p:nvPr/>
        </p:nvSpPr>
        <p:spPr>
          <a:xfrm>
            <a:off x="2908300" y="1219200"/>
            <a:ext cx="441146" cy="461665"/>
          </a:xfrm>
          <a:prstGeom prst="rect">
            <a:avLst/>
          </a:prstGeom>
          <a:noFill/>
        </p:spPr>
        <p:txBody>
          <a:bodyPr wrap="none" rtlCol="0">
            <a:spAutoFit/>
          </a:bodyPr>
          <a:lstStyle/>
          <a:p>
            <a:r>
              <a:rPr lang="en-US" altLang="zh-CN" dirty="0" smtClean="0"/>
              <a:t>t4</a:t>
            </a:r>
            <a:endParaRPr lang="zh-CN" altLang="en-US" dirty="0"/>
          </a:p>
        </p:txBody>
      </p:sp>
      <p:grpSp>
        <p:nvGrpSpPr>
          <p:cNvPr id="52" name="组合 51"/>
          <p:cNvGrpSpPr/>
          <p:nvPr/>
        </p:nvGrpSpPr>
        <p:grpSpPr>
          <a:xfrm>
            <a:off x="3022600" y="4434215"/>
            <a:ext cx="3060000" cy="2442834"/>
            <a:chOff x="3035300" y="4318000"/>
            <a:chExt cx="3060000" cy="2559050"/>
          </a:xfrm>
        </p:grpSpPr>
        <p:sp>
          <p:nvSpPr>
            <p:cNvPr id="27" name="矩形 26"/>
            <p:cNvSpPr/>
            <p:nvPr/>
          </p:nvSpPr>
          <p:spPr>
            <a:xfrm>
              <a:off x="3035300" y="4318000"/>
              <a:ext cx="3060000" cy="2559050"/>
            </a:xfrm>
            <a:prstGeom prst="rect">
              <a:avLst/>
            </a:prstGeom>
            <a:solidFill>
              <a:srgbClr val="ED5D58"/>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0" name="TextBox 29"/>
            <p:cNvSpPr txBox="1"/>
            <p:nvPr/>
          </p:nvSpPr>
          <p:spPr>
            <a:xfrm>
              <a:off x="3048000" y="4419600"/>
              <a:ext cx="2997200" cy="1902271"/>
            </a:xfrm>
            <a:prstGeom prst="rect">
              <a:avLst/>
            </a:prstGeom>
            <a:noFill/>
          </p:spPr>
          <p:txBody>
            <a:bodyPr wrap="square" rtlCol="0">
              <a:spAutoFit/>
            </a:bodyPr>
            <a:lstStyle/>
            <a:p>
              <a:pPr algn="ctr"/>
              <a:r>
                <a:rPr lang="zh-CN" altLang="en-US" dirty="0" smtClean="0">
                  <a:solidFill>
                    <a:schemeClr val="bg1"/>
                  </a:solidFill>
                  <a:latin typeface="华文细黑" pitchFamily="2" charset="-122"/>
                  <a:ea typeface="华文细黑" pitchFamily="2" charset="-122"/>
                </a:rPr>
                <a:t>快照估计</a:t>
              </a: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r>
                <a:rPr lang="zh-CN" altLang="en-US" sz="2000" dirty="0" smtClean="0">
                  <a:solidFill>
                    <a:schemeClr val="bg1"/>
                  </a:solidFill>
                  <a:latin typeface="华文细黑" pitchFamily="2" charset="-122"/>
                  <a:ea typeface="华文细黑" pitchFamily="2" charset="-122"/>
                </a:rPr>
                <a:t>  近邻数据分布</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近似正态？</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相合估计？</a:t>
              </a:r>
              <a:endParaRPr lang="zh-CN" altLang="en-US" sz="2000" dirty="0">
                <a:solidFill>
                  <a:schemeClr val="bg1"/>
                </a:solidFill>
                <a:latin typeface="华文细黑" pitchFamily="2" charset="-122"/>
                <a:ea typeface="华文细黑" pitchFamily="2" charset="-122"/>
              </a:endParaRPr>
            </a:p>
          </p:txBody>
        </p:sp>
        <p:graphicFrame>
          <p:nvGraphicFramePr>
            <p:cNvPr id="121859" name="Object 3"/>
            <p:cNvGraphicFramePr>
              <a:graphicFrameLocks noChangeAspect="1"/>
            </p:cNvGraphicFramePr>
            <p:nvPr/>
          </p:nvGraphicFramePr>
          <p:xfrm>
            <a:off x="3325813" y="4971225"/>
            <a:ext cx="2454275" cy="508885"/>
          </p:xfrm>
          <a:graphic>
            <a:graphicData uri="http://schemas.openxmlformats.org/presentationml/2006/ole">
              <p:oleObj spid="_x0000_s121859" name="Equation" r:id="rId7" imgW="1473120" imgH="304560" progId="Equation.DSMT4">
                <p:embed/>
              </p:oleObj>
            </a:graphicData>
          </a:graphic>
        </p:graphicFrame>
      </p:grpSp>
      <p:sp>
        <p:nvSpPr>
          <p:cNvPr id="1218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5" name="组合 84"/>
          <p:cNvGrpSpPr/>
          <p:nvPr/>
        </p:nvGrpSpPr>
        <p:grpSpPr>
          <a:xfrm>
            <a:off x="6084000" y="3517900"/>
            <a:ext cx="3060000" cy="3359150"/>
            <a:chOff x="6084000" y="3358091"/>
            <a:chExt cx="3060000" cy="3518959"/>
          </a:xfrm>
        </p:grpSpPr>
        <p:grpSp>
          <p:nvGrpSpPr>
            <p:cNvPr id="53" name="组合 52"/>
            <p:cNvGrpSpPr/>
            <p:nvPr/>
          </p:nvGrpSpPr>
          <p:grpSpPr>
            <a:xfrm>
              <a:off x="6084000" y="4318000"/>
              <a:ext cx="3060000" cy="2559050"/>
              <a:chOff x="6084000" y="4318000"/>
              <a:chExt cx="3060000" cy="2559050"/>
            </a:xfrm>
          </p:grpSpPr>
          <p:sp>
            <p:nvSpPr>
              <p:cNvPr id="28" name="矩形 27"/>
              <p:cNvSpPr/>
              <p:nvPr/>
            </p:nvSpPr>
            <p:spPr>
              <a:xfrm>
                <a:off x="6084000" y="4318000"/>
                <a:ext cx="3060000" cy="2559050"/>
              </a:xfrm>
              <a:prstGeom prst="rect">
                <a:avLst/>
              </a:prstGeom>
              <a:solidFill>
                <a:srgbClr val="63A1D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TextBox 30"/>
              <p:cNvSpPr txBox="1"/>
              <p:nvPr/>
            </p:nvSpPr>
            <p:spPr>
              <a:xfrm>
                <a:off x="6108700" y="4419600"/>
                <a:ext cx="2997200" cy="1966755"/>
              </a:xfrm>
              <a:prstGeom prst="rect">
                <a:avLst/>
              </a:prstGeom>
              <a:noFill/>
            </p:spPr>
            <p:txBody>
              <a:bodyPr wrap="square" rtlCol="0">
                <a:spAutoFit/>
              </a:bodyPr>
              <a:lstStyle/>
              <a:p>
                <a:pPr algn="ctr"/>
                <a:r>
                  <a:rPr lang="zh-CN" altLang="en-US" dirty="0" smtClean="0">
                    <a:solidFill>
                      <a:schemeClr val="bg1"/>
                    </a:solidFill>
                    <a:latin typeface="华文细黑" pitchFamily="2" charset="-122"/>
                    <a:ea typeface="华文细黑" pitchFamily="2" charset="-122"/>
                  </a:rPr>
                  <a:t>陀螺形估计</a:t>
                </a: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endParaRPr lang="en-US" altLang="zh-CN" dirty="0" smtClean="0">
                  <a:solidFill>
                    <a:schemeClr val="bg1"/>
                  </a:solidFill>
                  <a:latin typeface="华文细黑" pitchFamily="2" charset="-122"/>
                  <a:ea typeface="华文细黑" pitchFamily="2" charset="-122"/>
                </a:endParaRPr>
              </a:p>
              <a:p>
                <a:pPr algn="ctr"/>
                <a:r>
                  <a:rPr lang="zh-CN" altLang="en-US" dirty="0" smtClean="0">
                    <a:solidFill>
                      <a:schemeClr val="bg1"/>
                    </a:solidFill>
                    <a:latin typeface="华文细黑" pitchFamily="2" charset="-122"/>
                    <a:ea typeface="华文细黑" pitchFamily="2" charset="-122"/>
                  </a:rPr>
                  <a:t>  </a:t>
                </a:r>
                <a:r>
                  <a:rPr lang="zh-CN" altLang="en-US" sz="2000" dirty="0" smtClean="0">
                    <a:solidFill>
                      <a:schemeClr val="bg1"/>
                    </a:solidFill>
                    <a:latin typeface="华文细黑" pitchFamily="2" charset="-122"/>
                    <a:ea typeface="华文细黑" pitchFamily="2" charset="-122"/>
                  </a:rPr>
                  <a:t>时序</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平稳变化？</a:t>
                </a:r>
                <a:endParaRPr lang="en-US" altLang="zh-CN" sz="2000" dirty="0" smtClean="0">
                  <a:solidFill>
                    <a:schemeClr val="bg1"/>
                  </a:solidFill>
                  <a:latin typeface="华文细黑" pitchFamily="2" charset="-122"/>
                  <a:ea typeface="华文细黑" pitchFamily="2" charset="-122"/>
                </a:endParaRPr>
              </a:p>
              <a:p>
                <a:pPr algn="ctr"/>
                <a:r>
                  <a:rPr lang="zh-CN" altLang="en-US" sz="2000" dirty="0" smtClean="0">
                    <a:solidFill>
                      <a:schemeClr val="bg1"/>
                    </a:solidFill>
                    <a:latin typeface="华文细黑" pitchFamily="2" charset="-122"/>
                    <a:ea typeface="华文细黑" pitchFamily="2" charset="-122"/>
                  </a:rPr>
                  <a:t>  快照</a:t>
                </a:r>
                <a:r>
                  <a:rPr lang="en-US" altLang="zh-CN" sz="2000" dirty="0" smtClean="0">
                    <a:solidFill>
                      <a:schemeClr val="bg1"/>
                    </a:solidFill>
                    <a:latin typeface="华文细黑" pitchFamily="2" charset="-122"/>
                    <a:ea typeface="华文细黑" pitchFamily="2" charset="-122"/>
                  </a:rPr>
                  <a:t>~</a:t>
                </a:r>
                <a:r>
                  <a:rPr lang="zh-CN" altLang="en-US" sz="2000" dirty="0" smtClean="0">
                    <a:solidFill>
                      <a:schemeClr val="bg1"/>
                    </a:solidFill>
                    <a:latin typeface="华文细黑" pitchFamily="2" charset="-122"/>
                    <a:ea typeface="华文细黑" pitchFamily="2" charset="-122"/>
                  </a:rPr>
                  <a:t>平稳分布？</a:t>
                </a:r>
                <a:endParaRPr lang="zh-CN" altLang="en-US" sz="2000" dirty="0">
                  <a:solidFill>
                    <a:schemeClr val="bg1"/>
                  </a:solidFill>
                  <a:latin typeface="华文细黑" pitchFamily="2" charset="-122"/>
                  <a:ea typeface="华文细黑" pitchFamily="2" charset="-122"/>
                </a:endParaRPr>
              </a:p>
            </p:txBody>
          </p:sp>
          <p:graphicFrame>
            <p:nvGraphicFramePr>
              <p:cNvPr id="121861" name="Object 5"/>
              <p:cNvGraphicFramePr>
                <a:graphicFrameLocks noChangeAspect="1"/>
              </p:cNvGraphicFramePr>
              <p:nvPr/>
            </p:nvGraphicFramePr>
            <p:xfrm>
              <a:off x="6642100" y="5074332"/>
              <a:ext cx="1889125" cy="379170"/>
            </p:xfrm>
            <a:graphic>
              <a:graphicData uri="http://schemas.openxmlformats.org/presentationml/2006/ole">
                <p:oleObj spid="_x0000_s121861" name="Equation" r:id="rId8" imgW="1180800" imgH="241200" progId="Equation.DSMT4">
                  <p:embed/>
                </p:oleObj>
              </a:graphicData>
            </a:graphic>
          </p:graphicFrame>
        </p:grpSp>
        <p:pic>
          <p:nvPicPr>
            <p:cNvPr id="121865" name="Picture 9" descr="D:\Tasks\2017-01-18 毕业论文-答辩\素材\gyro.png"/>
            <p:cNvPicPr>
              <a:picLocks noChangeAspect="1" noChangeArrowheads="1"/>
            </p:cNvPicPr>
            <p:nvPr/>
          </p:nvPicPr>
          <p:blipFill>
            <a:blip r:embed="rId9" cstate="print"/>
            <a:srcRect/>
            <a:stretch>
              <a:fillRect/>
            </a:stretch>
          </p:blipFill>
          <p:spPr bwMode="auto">
            <a:xfrm>
              <a:off x="7988300" y="3358091"/>
              <a:ext cx="711200" cy="918633"/>
            </a:xfrm>
            <a:prstGeom prst="rect">
              <a:avLst/>
            </a:prstGeom>
            <a:noFill/>
          </p:spPr>
        </p:pic>
      </p:grpSp>
      <p:grpSp>
        <p:nvGrpSpPr>
          <p:cNvPr id="91" name="组合 90"/>
          <p:cNvGrpSpPr/>
          <p:nvPr/>
        </p:nvGrpSpPr>
        <p:grpSpPr>
          <a:xfrm>
            <a:off x="765906" y="1537374"/>
            <a:ext cx="644015" cy="374813"/>
            <a:chOff x="765906" y="1537374"/>
            <a:chExt cx="644015" cy="374813"/>
          </a:xfrm>
        </p:grpSpPr>
        <p:sp>
          <p:nvSpPr>
            <p:cNvPr id="84" name="下箭头 83"/>
            <p:cNvSpPr/>
            <p:nvPr/>
          </p:nvSpPr>
          <p:spPr>
            <a:xfrm rot="14519084">
              <a:off x="1047810" y="1405662"/>
              <a:ext cx="230400" cy="493823"/>
            </a:xfrm>
            <a:prstGeom prst="downArrow">
              <a:avLst>
                <a:gd name="adj1" fmla="val 50000"/>
                <a:gd name="adj2" fmla="val 83534"/>
              </a:avLst>
            </a:prstGeom>
            <a:solidFill>
              <a:srgbClr val="DA795E"/>
            </a:solidFill>
            <a:ln>
              <a:solidFill>
                <a:srgbClr val="DA795E"/>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mn-ea"/>
              </a:endParaRPr>
            </a:p>
          </p:txBody>
        </p:sp>
        <p:sp>
          <p:nvSpPr>
            <p:cNvPr id="88" name="矩形 87"/>
            <p:cNvSpPr/>
            <p:nvPr/>
          </p:nvSpPr>
          <p:spPr>
            <a:xfrm rot="14334089">
              <a:off x="823117" y="1775699"/>
              <a:ext cx="117377" cy="54000"/>
            </a:xfrm>
            <a:prstGeom prst="rect">
              <a:avLst/>
            </a:prstGeom>
            <a:solidFill>
              <a:srgbClr val="DA795E"/>
            </a:solidFill>
            <a:ln>
              <a:solidFill>
                <a:srgbClr val="DA795E"/>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mn-ea"/>
              </a:endParaRPr>
            </a:p>
          </p:txBody>
        </p:sp>
        <p:sp>
          <p:nvSpPr>
            <p:cNvPr id="89" name="矩形 88"/>
            <p:cNvSpPr/>
            <p:nvPr/>
          </p:nvSpPr>
          <p:spPr>
            <a:xfrm rot="14334089">
              <a:off x="734217" y="1826499"/>
              <a:ext cx="117377" cy="54000"/>
            </a:xfrm>
            <a:prstGeom prst="rect">
              <a:avLst/>
            </a:prstGeom>
            <a:solidFill>
              <a:srgbClr val="DA795E"/>
            </a:solidFill>
            <a:ln>
              <a:solidFill>
                <a:srgbClr val="DA795E"/>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mn-ea"/>
              </a:endParaRPr>
            </a:p>
          </p:txBody>
        </p:sp>
      </p:grpSp>
      <p:graphicFrame>
        <p:nvGraphicFramePr>
          <p:cNvPr id="33" name="表格 32"/>
          <p:cNvGraphicFramePr>
            <a:graphicFrameLocks noGrp="1"/>
          </p:cNvGraphicFramePr>
          <p:nvPr/>
        </p:nvGraphicFramePr>
        <p:xfrm>
          <a:off x="520700" y="2663825"/>
          <a:ext cx="4624915" cy="15849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4983"/>
                <a:gridCol w="924983"/>
                <a:gridCol w="924983"/>
                <a:gridCol w="924983"/>
                <a:gridCol w="924983"/>
              </a:tblGrid>
              <a:tr h="387000">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chemeClr val="bg1"/>
                    </a:solidFill>
                  </a:tcPr>
                </a:tc>
                <a:tc>
                  <a:txBody>
                    <a:bodyPr/>
                    <a:lstStyle/>
                    <a:p>
                      <a:pPr algn="ctr"/>
                      <a:r>
                        <a:rPr lang="zh-CN" altLang="en-US" sz="2000" dirty="0" smtClean="0"/>
                        <a:t>温度</a:t>
                      </a:r>
                      <a:endParaRPr lang="zh-CN" altLang="en-US" sz="2000" dirty="0"/>
                    </a:p>
                  </a:txBody>
                  <a:tcPr>
                    <a:solidFill>
                      <a:schemeClr val="bg1"/>
                    </a:solidFill>
                  </a:tcPr>
                </a:tc>
                <a:tc>
                  <a:txBody>
                    <a:bodyPr/>
                    <a:lstStyle/>
                    <a:p>
                      <a:pPr algn="ctr"/>
                      <a:r>
                        <a:rPr lang="zh-CN" altLang="en-US" sz="2000" dirty="0" smtClean="0"/>
                        <a:t>盐度</a:t>
                      </a:r>
                      <a:endParaRPr lang="zh-CN" altLang="en-US" sz="2000" dirty="0"/>
                    </a:p>
                  </a:txBody>
                  <a:tcPr>
                    <a:solidFill>
                      <a:schemeClr val="bg1"/>
                    </a:solidFill>
                  </a:tcPr>
                </a:tc>
                <a:tc>
                  <a:txBody>
                    <a:bodyPr/>
                    <a:lstStyle/>
                    <a:p>
                      <a:pPr algn="ctr"/>
                      <a:r>
                        <a:rPr lang="zh-CN" altLang="en-US" sz="2000" dirty="0" smtClean="0"/>
                        <a:t>湿度</a:t>
                      </a:r>
                      <a:endParaRPr lang="zh-CN" altLang="en-US" sz="2000" dirty="0"/>
                    </a:p>
                  </a:txBody>
                  <a:tcPr>
                    <a:solidFill>
                      <a:schemeClr val="bg1"/>
                    </a:solidFill>
                  </a:tcPr>
                </a:tc>
                <a:tc>
                  <a:txBody>
                    <a:bodyPr/>
                    <a:lstStyle/>
                    <a:p>
                      <a:pPr algn="ctr"/>
                      <a:r>
                        <a:rPr lang="zh-CN" altLang="en-US" sz="2000" dirty="0" smtClean="0"/>
                        <a:t>压强</a:t>
                      </a:r>
                      <a:endParaRPr lang="zh-CN" altLang="en-US" sz="2000" dirty="0"/>
                    </a:p>
                  </a:txBody>
                  <a:tcPr>
                    <a:solidFill>
                      <a:schemeClr val="bg1"/>
                    </a:solidFill>
                  </a:tcPr>
                </a:tc>
              </a:tr>
              <a:tr h="387000">
                <a:tc>
                  <a:txBody>
                    <a:bodyPr/>
                    <a:lstStyle/>
                    <a:p>
                      <a:pPr algn="ctr"/>
                      <a:r>
                        <a:rPr lang="en-US" altLang="zh-CN" sz="2000" dirty="0" smtClean="0">
                          <a:latin typeface="+mn-ea"/>
                          <a:ea typeface="+mn-ea"/>
                        </a:rPr>
                        <a:t>s1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9.27</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26.41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42.12</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44</a:t>
                      </a:r>
                      <a:endParaRPr lang="zh-CN" altLang="en-US" sz="2000" dirty="0">
                        <a:latin typeface="+mn-ea"/>
                        <a:ea typeface="+mn-ea"/>
                      </a:endParaRPr>
                    </a:p>
                  </a:txBody>
                  <a:tcPr>
                    <a:solidFill>
                      <a:schemeClr val="bg1"/>
                    </a:solidFill>
                  </a:tcPr>
                </a:tc>
              </a:tr>
              <a:tr h="387000">
                <a:tc>
                  <a:txBody>
                    <a:bodyPr/>
                    <a:lstStyle/>
                    <a:p>
                      <a:pPr algn="ctr"/>
                      <a:r>
                        <a:rPr lang="en-US" altLang="zh-CN" sz="2000" dirty="0" smtClean="0">
                          <a:latin typeface="+mn-ea"/>
                          <a:ea typeface="+mn-ea"/>
                        </a:rPr>
                        <a:t>s2</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28.30</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42.45</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650</a:t>
                      </a:r>
                      <a:endParaRPr lang="zh-CN" altLang="en-US" sz="2000" dirty="0">
                        <a:latin typeface="+mn-ea"/>
                        <a:ea typeface="+mn-ea"/>
                      </a:endParaRPr>
                    </a:p>
                  </a:txBody>
                  <a:tcPr>
                    <a:solidFill>
                      <a:schemeClr val="bg1"/>
                    </a:solidFill>
                  </a:tcPr>
                </a:tc>
              </a:tr>
              <a:tr h="387000">
                <a:tc>
                  <a:txBody>
                    <a:bodyPr/>
                    <a:lstStyle/>
                    <a:p>
                      <a:pPr algn="ctr"/>
                      <a:r>
                        <a:rPr lang="en-US" altLang="zh-CN" sz="2000" dirty="0" smtClean="0">
                          <a:latin typeface="+mn-ea"/>
                          <a:ea typeface="+mn-ea"/>
                        </a:rPr>
                        <a:t>s3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9.31</a:t>
                      </a:r>
                      <a:endParaRPr lang="zh-CN" altLang="en-US" sz="2000" dirty="0">
                        <a:latin typeface="+mn-ea"/>
                        <a:ea typeface="+mn-ea"/>
                      </a:endParaRPr>
                    </a:p>
                  </a:txBody>
                  <a:tcPr>
                    <a:solidFill>
                      <a:srgbClr val="D5B3A7"/>
                    </a:solidFill>
                  </a:tcPr>
                </a:tc>
                <a:tc>
                  <a:txBody>
                    <a:bodyPr/>
                    <a:lstStyle/>
                    <a:p>
                      <a:pPr algn="ctr"/>
                      <a:r>
                        <a:rPr lang="en-US" altLang="zh-CN" sz="2000" kern="1200" dirty="0" smtClean="0">
                          <a:solidFill>
                            <a:schemeClr val="tx1"/>
                          </a:solidFill>
                          <a:latin typeface="+mn-ea"/>
                          <a:ea typeface="+mn-ea"/>
                          <a:cs typeface="+mn-cs"/>
                        </a:rPr>
                        <a:t>28.12</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43.23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300</a:t>
                      </a:r>
                      <a:endParaRPr lang="zh-CN" altLang="en-US" sz="2000" dirty="0">
                        <a:latin typeface="+mn-ea"/>
                        <a:ea typeface="+mn-ea"/>
                      </a:endParaRPr>
                    </a:p>
                  </a:txBody>
                  <a:tcPr>
                    <a:solidFill>
                      <a:srgbClr val="99C1DA"/>
                    </a:solidFill>
                  </a:tcPr>
                </a:tc>
              </a:tr>
            </a:tbl>
          </a:graphicData>
        </a:graphic>
      </p:graphicFrame>
      <p:graphicFrame>
        <p:nvGraphicFramePr>
          <p:cNvPr id="34" name="表格 33"/>
          <p:cNvGraphicFramePr>
            <a:graphicFrameLocks noGrp="1"/>
          </p:cNvGraphicFramePr>
          <p:nvPr/>
        </p:nvGraphicFramePr>
        <p:xfrm>
          <a:off x="1498600" y="2206625"/>
          <a:ext cx="4624915" cy="15849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4983"/>
                <a:gridCol w="924983"/>
                <a:gridCol w="924983"/>
                <a:gridCol w="924983"/>
                <a:gridCol w="924983"/>
              </a:tblGrid>
              <a:tr h="370840">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chemeClr val="bg1"/>
                    </a:solidFill>
                  </a:tcPr>
                </a:tc>
                <a:tc>
                  <a:txBody>
                    <a:bodyPr/>
                    <a:lstStyle/>
                    <a:p>
                      <a:pPr algn="ctr"/>
                      <a:r>
                        <a:rPr lang="zh-CN" altLang="en-US" sz="2000" dirty="0" smtClean="0"/>
                        <a:t>温度</a:t>
                      </a:r>
                      <a:endParaRPr lang="zh-CN" altLang="en-US" sz="2000" dirty="0"/>
                    </a:p>
                  </a:txBody>
                  <a:tcPr>
                    <a:solidFill>
                      <a:schemeClr val="bg1"/>
                    </a:solidFill>
                  </a:tcPr>
                </a:tc>
                <a:tc>
                  <a:txBody>
                    <a:bodyPr/>
                    <a:lstStyle/>
                    <a:p>
                      <a:pPr algn="ctr"/>
                      <a:r>
                        <a:rPr lang="zh-CN" altLang="en-US" sz="2000" dirty="0" smtClean="0"/>
                        <a:t>盐度</a:t>
                      </a:r>
                      <a:endParaRPr lang="zh-CN" altLang="en-US" sz="2000" dirty="0"/>
                    </a:p>
                  </a:txBody>
                  <a:tcPr>
                    <a:solidFill>
                      <a:schemeClr val="bg1"/>
                    </a:solidFill>
                  </a:tcPr>
                </a:tc>
                <a:tc>
                  <a:txBody>
                    <a:bodyPr/>
                    <a:lstStyle/>
                    <a:p>
                      <a:pPr algn="ctr"/>
                      <a:r>
                        <a:rPr lang="zh-CN" altLang="en-US" sz="2000" dirty="0" smtClean="0"/>
                        <a:t>湿度</a:t>
                      </a:r>
                      <a:endParaRPr lang="zh-CN" altLang="en-US" sz="2000" dirty="0"/>
                    </a:p>
                  </a:txBody>
                  <a:tcPr>
                    <a:solidFill>
                      <a:schemeClr val="bg1"/>
                    </a:solidFill>
                  </a:tcPr>
                </a:tc>
                <a:tc>
                  <a:txBody>
                    <a:bodyPr/>
                    <a:lstStyle/>
                    <a:p>
                      <a:pPr algn="ctr"/>
                      <a:r>
                        <a:rPr lang="zh-CN" altLang="en-US" sz="2000" dirty="0" smtClean="0"/>
                        <a:t>压强</a:t>
                      </a:r>
                      <a:endParaRPr lang="zh-CN" altLang="en-US" sz="2000" dirty="0"/>
                    </a:p>
                  </a:txBody>
                  <a:tcPr>
                    <a:solidFill>
                      <a:schemeClr val="bg1"/>
                    </a:solidFill>
                  </a:tcPr>
                </a:tc>
              </a:tr>
              <a:tr h="370840">
                <a:tc>
                  <a:txBody>
                    <a:bodyPr/>
                    <a:lstStyle/>
                    <a:p>
                      <a:pPr algn="ctr"/>
                      <a:r>
                        <a:rPr lang="en-US" altLang="zh-CN" sz="2000" dirty="0" smtClean="0">
                          <a:latin typeface="+mn-ea"/>
                          <a:ea typeface="+mn-ea"/>
                        </a:rPr>
                        <a:t>s1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9.29</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26.40</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42.11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44</a:t>
                      </a:r>
                      <a:endParaRPr lang="zh-CN" altLang="en-US" sz="2000" dirty="0">
                        <a:latin typeface="+mn-ea"/>
                        <a:ea typeface="+mn-ea"/>
                      </a:endParaRPr>
                    </a:p>
                  </a:txBody>
                  <a:tcPr>
                    <a:solidFill>
                      <a:schemeClr val="bg1"/>
                    </a:solidFill>
                  </a:tcPr>
                </a:tc>
              </a:tr>
              <a:tr h="370840">
                <a:tc>
                  <a:txBody>
                    <a:bodyPr/>
                    <a:lstStyle/>
                    <a:p>
                      <a:pPr algn="ctr"/>
                      <a:r>
                        <a:rPr lang="en-US" altLang="zh-CN" sz="2000" dirty="0" smtClean="0">
                          <a:latin typeface="+mn-ea"/>
                          <a:ea typeface="+mn-ea"/>
                        </a:rPr>
                        <a:t>s2</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28.31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42.43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650</a:t>
                      </a:r>
                      <a:endParaRPr lang="zh-CN" altLang="en-US" sz="2000" dirty="0">
                        <a:latin typeface="+mn-ea"/>
                        <a:ea typeface="+mn-ea"/>
                      </a:endParaRPr>
                    </a:p>
                  </a:txBody>
                  <a:tcPr>
                    <a:solidFill>
                      <a:schemeClr val="bg1"/>
                    </a:solidFill>
                  </a:tcPr>
                </a:tc>
              </a:tr>
              <a:tr h="370840">
                <a:tc>
                  <a:txBody>
                    <a:bodyPr/>
                    <a:lstStyle/>
                    <a:p>
                      <a:pPr algn="ctr"/>
                      <a:r>
                        <a:rPr lang="en-US" altLang="zh-CN" sz="2000" dirty="0" smtClean="0">
                          <a:latin typeface="+mn-ea"/>
                          <a:ea typeface="+mn-ea"/>
                        </a:rPr>
                        <a:t>s3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9.32</a:t>
                      </a:r>
                      <a:endParaRPr lang="zh-CN" altLang="en-US" sz="2000" dirty="0">
                        <a:latin typeface="+mn-ea"/>
                        <a:ea typeface="+mn-ea"/>
                      </a:endParaRPr>
                    </a:p>
                  </a:txBody>
                  <a:tcPr>
                    <a:solidFill>
                      <a:srgbClr val="D5B3A7"/>
                    </a:solidFill>
                  </a:tcPr>
                </a:tc>
                <a:tc>
                  <a:txBody>
                    <a:bodyPr/>
                    <a:lstStyle/>
                    <a:p>
                      <a:pPr algn="ctr"/>
                      <a:r>
                        <a:rPr lang="en-US" altLang="zh-CN" sz="2000" kern="1200" dirty="0" smtClean="0">
                          <a:solidFill>
                            <a:schemeClr val="tx1"/>
                          </a:solidFill>
                          <a:latin typeface="+mn-ea"/>
                          <a:ea typeface="+mn-ea"/>
                          <a:cs typeface="+mn-cs"/>
                        </a:rPr>
                        <a:t>28.10</a:t>
                      </a:r>
                      <a:endParaRPr lang="zh-CN" altLang="en-US" sz="2000" dirty="0">
                        <a:latin typeface="+mn-ea"/>
                        <a:ea typeface="+mn-ea"/>
                      </a:endParaRPr>
                    </a:p>
                  </a:txBody>
                  <a:tcPr>
                    <a:solidFill>
                      <a:schemeClr val="bg1"/>
                    </a:solidFill>
                  </a:tcPr>
                </a:tc>
                <a:tc>
                  <a:txBody>
                    <a:bodyPr/>
                    <a:lstStyle/>
                    <a:p>
                      <a:pPr algn="ctr"/>
                      <a:r>
                        <a:rPr lang="en-US" altLang="zh-CN" sz="2000" b="1" dirty="0" smtClean="0">
                          <a:latin typeface="+mn-ea"/>
                          <a:ea typeface="+mn-ea"/>
                        </a:rPr>
                        <a:t>?</a:t>
                      </a:r>
                      <a:endParaRPr lang="zh-CN" altLang="en-US" sz="2000" b="1" dirty="0">
                        <a:latin typeface="+mn-ea"/>
                        <a:ea typeface="+mn-ea"/>
                      </a:endParaRPr>
                    </a:p>
                  </a:txBody>
                  <a:tcPr>
                    <a:solidFill>
                      <a:schemeClr val="bg1"/>
                    </a:solidFill>
                  </a:tcPr>
                </a:tc>
                <a:tc>
                  <a:txBody>
                    <a:bodyPr/>
                    <a:lstStyle/>
                    <a:p>
                      <a:pPr algn="ctr"/>
                      <a:r>
                        <a:rPr lang="en-US" altLang="zh-CN" sz="2000" dirty="0" smtClean="0">
                          <a:latin typeface="+mn-ea"/>
                          <a:ea typeface="+mn-ea"/>
                        </a:rPr>
                        <a:t>302</a:t>
                      </a:r>
                      <a:endParaRPr lang="zh-CN" altLang="en-US" sz="2000" dirty="0">
                        <a:latin typeface="+mn-ea"/>
                        <a:ea typeface="+mn-ea"/>
                      </a:endParaRPr>
                    </a:p>
                  </a:txBody>
                  <a:tcPr>
                    <a:solidFill>
                      <a:srgbClr val="99C1DA"/>
                    </a:solidFill>
                  </a:tcPr>
                </a:tc>
              </a:tr>
            </a:tbl>
          </a:graphicData>
        </a:graphic>
      </p:graphicFrame>
      <p:graphicFrame>
        <p:nvGraphicFramePr>
          <p:cNvPr id="35" name="表格 34"/>
          <p:cNvGraphicFramePr>
            <a:graphicFrameLocks noGrp="1"/>
          </p:cNvGraphicFramePr>
          <p:nvPr/>
        </p:nvGraphicFramePr>
        <p:xfrm>
          <a:off x="2476500" y="1749425"/>
          <a:ext cx="4624915" cy="15849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4983"/>
                <a:gridCol w="924983"/>
                <a:gridCol w="924983"/>
                <a:gridCol w="924983"/>
                <a:gridCol w="924983"/>
              </a:tblGrid>
              <a:tr h="370840">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chemeClr val="bg1"/>
                    </a:solidFill>
                  </a:tcPr>
                </a:tc>
                <a:tc>
                  <a:txBody>
                    <a:bodyPr/>
                    <a:lstStyle/>
                    <a:p>
                      <a:pPr algn="ctr"/>
                      <a:r>
                        <a:rPr lang="zh-CN" altLang="en-US" sz="2000" dirty="0" smtClean="0"/>
                        <a:t>温度</a:t>
                      </a:r>
                      <a:endParaRPr lang="zh-CN" altLang="en-US" sz="2000" dirty="0"/>
                    </a:p>
                  </a:txBody>
                  <a:tcPr>
                    <a:solidFill>
                      <a:schemeClr val="bg1"/>
                    </a:solidFill>
                  </a:tcPr>
                </a:tc>
                <a:tc>
                  <a:txBody>
                    <a:bodyPr/>
                    <a:lstStyle/>
                    <a:p>
                      <a:pPr algn="ctr"/>
                      <a:r>
                        <a:rPr lang="zh-CN" altLang="en-US" sz="2000" dirty="0" smtClean="0"/>
                        <a:t>盐度</a:t>
                      </a:r>
                      <a:endParaRPr lang="zh-CN" altLang="en-US" sz="2000" dirty="0"/>
                    </a:p>
                  </a:txBody>
                  <a:tcPr>
                    <a:solidFill>
                      <a:schemeClr val="bg1"/>
                    </a:solidFill>
                  </a:tcPr>
                </a:tc>
                <a:tc>
                  <a:txBody>
                    <a:bodyPr/>
                    <a:lstStyle/>
                    <a:p>
                      <a:pPr algn="ctr"/>
                      <a:r>
                        <a:rPr lang="zh-CN" altLang="en-US" sz="2000" dirty="0" smtClean="0"/>
                        <a:t>湿度</a:t>
                      </a:r>
                      <a:endParaRPr lang="zh-CN" altLang="en-US" sz="2000" dirty="0"/>
                    </a:p>
                  </a:txBody>
                  <a:tcPr>
                    <a:solidFill>
                      <a:schemeClr val="bg1"/>
                    </a:solidFill>
                  </a:tcPr>
                </a:tc>
                <a:tc>
                  <a:txBody>
                    <a:bodyPr/>
                    <a:lstStyle/>
                    <a:p>
                      <a:pPr algn="ctr"/>
                      <a:r>
                        <a:rPr lang="zh-CN" altLang="en-US" sz="2000" dirty="0" smtClean="0"/>
                        <a:t>压强</a:t>
                      </a:r>
                      <a:endParaRPr lang="zh-CN" altLang="en-US" sz="2000" dirty="0"/>
                    </a:p>
                  </a:txBody>
                  <a:tcPr>
                    <a:solidFill>
                      <a:schemeClr val="bg1"/>
                    </a:solidFill>
                  </a:tcPr>
                </a:tc>
              </a:tr>
              <a:tr h="370840">
                <a:tc>
                  <a:txBody>
                    <a:bodyPr/>
                    <a:lstStyle/>
                    <a:p>
                      <a:pPr algn="ctr"/>
                      <a:r>
                        <a:rPr lang="en-US" altLang="zh-CN" sz="2000" dirty="0" smtClean="0">
                          <a:latin typeface="+mn-ea"/>
                          <a:ea typeface="+mn-ea"/>
                        </a:rPr>
                        <a:t>s1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9.27</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26.41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42.13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45</a:t>
                      </a:r>
                      <a:endParaRPr lang="zh-CN" altLang="en-US" sz="2000" dirty="0">
                        <a:latin typeface="+mn-ea"/>
                        <a:ea typeface="+mn-ea"/>
                      </a:endParaRPr>
                    </a:p>
                  </a:txBody>
                  <a:tcPr>
                    <a:solidFill>
                      <a:schemeClr val="bg1"/>
                    </a:solidFill>
                  </a:tcPr>
                </a:tc>
              </a:tr>
              <a:tr h="370840">
                <a:tc>
                  <a:txBody>
                    <a:bodyPr/>
                    <a:lstStyle/>
                    <a:p>
                      <a:pPr algn="ctr"/>
                      <a:r>
                        <a:rPr lang="en-US" altLang="zh-CN" sz="2000" dirty="0" smtClean="0">
                          <a:latin typeface="+mn-ea"/>
                          <a:ea typeface="+mn-ea"/>
                        </a:rPr>
                        <a:t>s2</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28.30</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42.43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649</a:t>
                      </a:r>
                      <a:endParaRPr lang="zh-CN" altLang="en-US" sz="2000" dirty="0">
                        <a:latin typeface="+mn-ea"/>
                        <a:ea typeface="+mn-ea"/>
                      </a:endParaRPr>
                    </a:p>
                  </a:txBody>
                  <a:tcPr>
                    <a:solidFill>
                      <a:schemeClr val="bg1"/>
                    </a:solidFill>
                  </a:tcPr>
                </a:tc>
              </a:tr>
              <a:tr h="370840">
                <a:tc>
                  <a:txBody>
                    <a:bodyPr/>
                    <a:lstStyle/>
                    <a:p>
                      <a:pPr algn="ctr"/>
                      <a:r>
                        <a:rPr lang="en-US" altLang="zh-CN" sz="2000" dirty="0" smtClean="0">
                          <a:latin typeface="+mn-ea"/>
                          <a:ea typeface="+mn-ea"/>
                        </a:rPr>
                        <a:t>s3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9.31</a:t>
                      </a:r>
                      <a:endParaRPr lang="zh-CN" altLang="en-US" sz="2000" dirty="0">
                        <a:latin typeface="+mn-ea"/>
                        <a:ea typeface="+mn-ea"/>
                      </a:endParaRPr>
                    </a:p>
                  </a:txBody>
                  <a:tcPr>
                    <a:solidFill>
                      <a:srgbClr val="D5B3A7"/>
                    </a:solidFill>
                  </a:tcPr>
                </a:tc>
                <a:tc>
                  <a:txBody>
                    <a:bodyPr/>
                    <a:lstStyle/>
                    <a:p>
                      <a:pPr algn="ctr"/>
                      <a:r>
                        <a:rPr lang="en-US" altLang="zh-CN" sz="2000" kern="1200" dirty="0" smtClean="0">
                          <a:solidFill>
                            <a:schemeClr val="tx1"/>
                          </a:solidFill>
                          <a:latin typeface="+mn-ea"/>
                          <a:ea typeface="+mn-ea"/>
                          <a:cs typeface="+mn-cs"/>
                        </a:rPr>
                        <a:t>28.11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43.22</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301</a:t>
                      </a:r>
                      <a:endParaRPr lang="zh-CN" altLang="en-US" sz="2000" dirty="0">
                        <a:latin typeface="+mn-ea"/>
                        <a:ea typeface="+mn-ea"/>
                      </a:endParaRPr>
                    </a:p>
                  </a:txBody>
                  <a:tcPr>
                    <a:solidFill>
                      <a:srgbClr val="99C1DA"/>
                    </a:solidFill>
                  </a:tcPr>
                </a:tc>
              </a:tr>
            </a:tbl>
          </a:graphicData>
        </a:graphic>
      </p:graphicFrame>
      <p:graphicFrame>
        <p:nvGraphicFramePr>
          <p:cNvPr id="36" name="表格 35"/>
          <p:cNvGraphicFramePr>
            <a:graphicFrameLocks noGrp="1"/>
          </p:cNvGraphicFramePr>
          <p:nvPr/>
        </p:nvGraphicFramePr>
        <p:xfrm>
          <a:off x="3454400" y="1292225"/>
          <a:ext cx="4624915" cy="15849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4983"/>
                <a:gridCol w="924983"/>
                <a:gridCol w="924983"/>
                <a:gridCol w="924983"/>
                <a:gridCol w="924983"/>
              </a:tblGrid>
              <a:tr h="292894">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chemeClr val="bg1"/>
                    </a:solidFill>
                  </a:tcPr>
                </a:tc>
                <a:tc>
                  <a:txBody>
                    <a:bodyPr/>
                    <a:lstStyle/>
                    <a:p>
                      <a:pPr algn="ctr"/>
                      <a:r>
                        <a:rPr lang="zh-CN" altLang="en-US" sz="2000" dirty="0" smtClean="0"/>
                        <a:t>温度</a:t>
                      </a:r>
                      <a:endParaRPr lang="zh-CN" altLang="en-US" sz="2000" dirty="0"/>
                    </a:p>
                  </a:txBody>
                  <a:tcPr>
                    <a:solidFill>
                      <a:schemeClr val="bg1"/>
                    </a:solidFill>
                  </a:tcPr>
                </a:tc>
                <a:tc>
                  <a:txBody>
                    <a:bodyPr/>
                    <a:lstStyle/>
                    <a:p>
                      <a:pPr algn="ctr"/>
                      <a:r>
                        <a:rPr lang="zh-CN" altLang="en-US" sz="2000" dirty="0" smtClean="0"/>
                        <a:t>盐度</a:t>
                      </a:r>
                      <a:endParaRPr lang="zh-CN" altLang="en-US" sz="2000" dirty="0"/>
                    </a:p>
                  </a:txBody>
                  <a:tcPr>
                    <a:solidFill>
                      <a:schemeClr val="bg1"/>
                    </a:solidFill>
                  </a:tcPr>
                </a:tc>
                <a:tc>
                  <a:txBody>
                    <a:bodyPr/>
                    <a:lstStyle/>
                    <a:p>
                      <a:pPr algn="ctr"/>
                      <a:r>
                        <a:rPr lang="zh-CN" altLang="en-US" sz="2000" dirty="0" smtClean="0"/>
                        <a:t>湿度</a:t>
                      </a:r>
                      <a:endParaRPr lang="zh-CN" altLang="en-US" sz="2000" dirty="0"/>
                    </a:p>
                  </a:txBody>
                  <a:tcPr>
                    <a:solidFill>
                      <a:schemeClr val="bg1"/>
                    </a:solidFill>
                  </a:tcPr>
                </a:tc>
                <a:tc>
                  <a:txBody>
                    <a:bodyPr/>
                    <a:lstStyle/>
                    <a:p>
                      <a:pPr algn="ctr"/>
                      <a:r>
                        <a:rPr lang="zh-CN" altLang="en-US" sz="2000" dirty="0" smtClean="0"/>
                        <a:t>压强</a:t>
                      </a:r>
                      <a:endParaRPr lang="zh-CN" altLang="en-US" sz="2000" dirty="0"/>
                    </a:p>
                  </a:txBody>
                  <a:tcPr>
                    <a:solidFill>
                      <a:schemeClr val="bg1"/>
                    </a:solidFill>
                  </a:tcPr>
                </a:tc>
              </a:tr>
              <a:tr h="292894">
                <a:tc>
                  <a:txBody>
                    <a:bodyPr/>
                    <a:lstStyle/>
                    <a:p>
                      <a:pPr algn="ctr"/>
                      <a:r>
                        <a:rPr lang="en-US" altLang="zh-CN" sz="2000" dirty="0" smtClean="0">
                          <a:latin typeface="+mn-ea"/>
                          <a:ea typeface="+mn-ea"/>
                        </a:rPr>
                        <a:t>s1</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9.28</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26.40</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42.12</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44</a:t>
                      </a:r>
                      <a:endParaRPr lang="zh-CN" altLang="en-US" sz="2000" dirty="0">
                        <a:latin typeface="+mn-ea"/>
                        <a:ea typeface="+mn-ea"/>
                      </a:endParaRPr>
                    </a:p>
                  </a:txBody>
                  <a:tcPr>
                    <a:solidFill>
                      <a:schemeClr val="bg1"/>
                    </a:solidFill>
                  </a:tcPr>
                </a:tc>
              </a:tr>
              <a:tr h="292894">
                <a:tc>
                  <a:txBody>
                    <a:bodyPr/>
                    <a:lstStyle/>
                    <a:p>
                      <a:pPr algn="ctr"/>
                      <a:r>
                        <a:rPr lang="en-US" altLang="zh-CN" sz="2000" dirty="0" smtClean="0">
                          <a:latin typeface="+mn-ea"/>
                          <a:ea typeface="+mn-ea"/>
                        </a:rPr>
                        <a:t>s2</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9.33</a:t>
                      </a:r>
                      <a:endParaRPr lang="zh-CN" altLang="en-US" sz="2000" dirty="0">
                        <a:latin typeface="+mn-ea"/>
                        <a:ea typeface="+mn-ea"/>
                      </a:endParaRPr>
                    </a:p>
                  </a:txBody>
                  <a:tcPr>
                    <a:solidFill>
                      <a:schemeClr val="bg1"/>
                    </a:solidFill>
                  </a:tcPr>
                </a:tc>
                <a:tc>
                  <a:txBody>
                    <a:bodyPr/>
                    <a:lstStyle/>
                    <a:p>
                      <a:pPr algn="ctr"/>
                      <a:r>
                        <a:rPr lang="en-US" altLang="zh-CN" sz="2000" kern="1200" dirty="0" smtClean="0">
                          <a:solidFill>
                            <a:schemeClr val="tx1"/>
                          </a:solidFill>
                          <a:latin typeface="+mn-ea"/>
                          <a:ea typeface="+mn-ea"/>
                          <a:cs typeface="+mn-cs"/>
                        </a:rPr>
                        <a:t>28.31</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42.43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648</a:t>
                      </a:r>
                      <a:endParaRPr lang="zh-CN" altLang="en-US" sz="2000" dirty="0">
                        <a:latin typeface="+mn-ea"/>
                        <a:ea typeface="+mn-ea"/>
                      </a:endParaRPr>
                    </a:p>
                  </a:txBody>
                  <a:tcPr>
                    <a:solidFill>
                      <a:schemeClr val="bg1"/>
                    </a:solidFill>
                  </a:tcPr>
                </a:tc>
              </a:tr>
              <a:tr h="292894">
                <a:tc>
                  <a:txBody>
                    <a:bodyPr/>
                    <a:lstStyle/>
                    <a:p>
                      <a:pPr algn="ctr"/>
                      <a:r>
                        <a:rPr lang="en-US" altLang="zh-CN" sz="2000" dirty="0" smtClean="0">
                          <a:latin typeface="+mn-ea"/>
                          <a:ea typeface="+mn-ea"/>
                        </a:rPr>
                        <a:t>s3</a:t>
                      </a:r>
                      <a:endParaRPr lang="zh-CN" altLang="en-US" sz="2000" dirty="0">
                        <a:latin typeface="+mn-ea"/>
                        <a:ea typeface="+mn-ea"/>
                      </a:endParaRPr>
                    </a:p>
                  </a:txBody>
                  <a:tcPr>
                    <a:solidFill>
                      <a:schemeClr val="bg1"/>
                    </a:solidFill>
                  </a:tcPr>
                </a:tc>
                <a:tc>
                  <a:txBody>
                    <a:bodyPr/>
                    <a:lstStyle/>
                    <a:p>
                      <a:pPr algn="ctr"/>
                      <a:r>
                        <a:rPr lang="zh-CN" altLang="en-US" sz="2000" b="1" dirty="0" smtClean="0">
                          <a:solidFill>
                            <a:schemeClr val="bg1"/>
                          </a:solidFill>
                          <a:latin typeface="+mn-ea"/>
                          <a:ea typeface="+mn-ea"/>
                        </a:rPr>
                        <a:t>？</a:t>
                      </a:r>
                      <a:endParaRPr lang="zh-CN" altLang="en-US" sz="2000" b="1" dirty="0">
                        <a:solidFill>
                          <a:schemeClr val="bg1"/>
                        </a:solidFill>
                        <a:latin typeface="+mn-ea"/>
                        <a:ea typeface="+mn-ea"/>
                      </a:endParaRPr>
                    </a:p>
                  </a:txBody>
                  <a:tcPr>
                    <a:solidFill>
                      <a:srgbClr val="D5B3A7"/>
                    </a:solidFill>
                  </a:tcPr>
                </a:tc>
                <a:tc>
                  <a:txBody>
                    <a:bodyPr/>
                    <a:lstStyle/>
                    <a:p>
                      <a:pPr algn="ctr"/>
                      <a:r>
                        <a:rPr lang="en-US" altLang="zh-CN" sz="2000" dirty="0" smtClean="0">
                          <a:latin typeface="+mn-ea"/>
                          <a:ea typeface="+mn-ea"/>
                        </a:rPr>
                        <a:t>28.13</a:t>
                      </a:r>
                      <a:endParaRPr lang="zh-CN" altLang="en-US" sz="2000" dirty="0">
                        <a:latin typeface="+mn-ea"/>
                        <a:ea typeface="+mn-ea"/>
                      </a:endParaRPr>
                    </a:p>
                  </a:txBody>
                  <a:tcPr>
                    <a:solidFill>
                      <a:schemeClr val="bg1"/>
                    </a:solidFill>
                  </a:tcPr>
                </a:tc>
                <a:tc>
                  <a:txBody>
                    <a:bodyPr/>
                    <a:lstStyle/>
                    <a:p>
                      <a:pPr algn="ctr"/>
                      <a:r>
                        <a:rPr lang="en-US" altLang="zh-CN" sz="2000" dirty="0" smtClean="0">
                          <a:latin typeface="+mn-ea"/>
                          <a:ea typeface="+mn-ea"/>
                        </a:rPr>
                        <a:t>43.23</a:t>
                      </a:r>
                      <a:endParaRPr lang="zh-CN" altLang="en-US" sz="2000" dirty="0">
                        <a:latin typeface="+mn-ea"/>
                        <a:ea typeface="+mn-ea"/>
                      </a:endParaRPr>
                    </a:p>
                  </a:txBody>
                  <a:tcPr>
                    <a:solidFill>
                      <a:schemeClr val="bg1"/>
                    </a:solidFill>
                  </a:tcPr>
                </a:tc>
                <a:tc>
                  <a:txBody>
                    <a:bodyPr/>
                    <a:lstStyle/>
                    <a:p>
                      <a:pPr algn="ctr"/>
                      <a:r>
                        <a:rPr lang="zh-CN" altLang="en-US" sz="2000" b="1" dirty="0" smtClean="0">
                          <a:solidFill>
                            <a:schemeClr val="bg1"/>
                          </a:solidFill>
                          <a:latin typeface="+mn-ea"/>
                          <a:ea typeface="+mn-ea"/>
                        </a:rPr>
                        <a:t>？</a:t>
                      </a:r>
                      <a:endParaRPr lang="zh-CN" altLang="en-US" sz="2000" b="1" dirty="0">
                        <a:solidFill>
                          <a:schemeClr val="bg1"/>
                        </a:solidFill>
                        <a:latin typeface="+mn-ea"/>
                        <a:ea typeface="+mn-ea"/>
                      </a:endParaRPr>
                    </a:p>
                  </a:txBody>
                  <a:tcPr>
                    <a:solidFill>
                      <a:srgbClr val="99C1DA"/>
                    </a:solidFill>
                  </a:tcPr>
                </a:tc>
              </a:tr>
            </a:tbl>
          </a:graphicData>
        </a:graphic>
      </p:graphicFrame>
      <p:graphicFrame>
        <p:nvGraphicFramePr>
          <p:cNvPr id="44" name="表格 43"/>
          <p:cNvGraphicFramePr>
            <a:graphicFrameLocks noGrp="1"/>
          </p:cNvGraphicFramePr>
          <p:nvPr/>
        </p:nvGraphicFramePr>
        <p:xfrm>
          <a:off x="3454400" y="1292225"/>
          <a:ext cx="4624915" cy="396240"/>
        </p:xfrm>
        <a:graphic>
          <a:graphicData uri="http://schemas.openxmlformats.org/drawingml/2006/table">
            <a:tbl>
              <a:tblPr firstRow="1" bandRow="1">
                <a:effectLst/>
                <a:tableStyleId>{5940675A-B579-460E-94D1-54222C63F5DA}</a:tableStyleId>
              </a:tblPr>
              <a:tblGrid>
                <a:gridCol w="924983"/>
                <a:gridCol w="924983"/>
                <a:gridCol w="924983"/>
                <a:gridCol w="924983"/>
                <a:gridCol w="924983"/>
              </a:tblGrid>
              <a:tr h="370840">
                <a:tc>
                  <a:txBody>
                    <a:bodyPr/>
                    <a:lstStyle/>
                    <a:p>
                      <a:pPr marL="0" algn="ctr" defTabSz="914400" rtl="0" eaLnBrk="1" latinLnBrk="0" hangingPunct="1"/>
                      <a:r>
                        <a:rPr lang="zh-CN" altLang="en-US" sz="2000" kern="1200" dirty="0" smtClean="0">
                          <a:solidFill>
                            <a:schemeClr val="tx1"/>
                          </a:solidFill>
                          <a:latin typeface="+mn-lt"/>
                          <a:ea typeface="+mn-ea"/>
                          <a:cs typeface="+mn-cs"/>
                        </a:rPr>
                        <a:t>编号</a:t>
                      </a:r>
                    </a:p>
                  </a:txBody>
                  <a:tcPr>
                    <a:solidFill>
                      <a:srgbClr val="71BF44"/>
                    </a:solidFill>
                  </a:tcPr>
                </a:tc>
                <a:tc>
                  <a:txBody>
                    <a:bodyPr/>
                    <a:lstStyle/>
                    <a:p>
                      <a:pPr algn="ctr"/>
                      <a:r>
                        <a:rPr lang="zh-CN" altLang="en-US" sz="2000" dirty="0" smtClean="0"/>
                        <a:t>温度</a:t>
                      </a:r>
                      <a:endParaRPr lang="zh-CN" altLang="en-US" sz="2000" dirty="0"/>
                    </a:p>
                  </a:txBody>
                  <a:tcPr>
                    <a:solidFill>
                      <a:srgbClr val="71BF44"/>
                    </a:solidFill>
                  </a:tcPr>
                </a:tc>
                <a:tc>
                  <a:txBody>
                    <a:bodyPr/>
                    <a:lstStyle/>
                    <a:p>
                      <a:pPr algn="ctr"/>
                      <a:r>
                        <a:rPr lang="zh-CN" altLang="en-US" sz="2000" dirty="0" smtClean="0"/>
                        <a:t>盐度</a:t>
                      </a:r>
                      <a:endParaRPr lang="zh-CN" altLang="en-US" sz="2000" dirty="0"/>
                    </a:p>
                  </a:txBody>
                  <a:tcPr>
                    <a:solidFill>
                      <a:srgbClr val="71BF44"/>
                    </a:solidFill>
                  </a:tcPr>
                </a:tc>
                <a:tc>
                  <a:txBody>
                    <a:bodyPr/>
                    <a:lstStyle/>
                    <a:p>
                      <a:pPr algn="ctr"/>
                      <a:r>
                        <a:rPr lang="zh-CN" altLang="en-US" sz="2000" dirty="0" smtClean="0"/>
                        <a:t>湿度</a:t>
                      </a:r>
                      <a:endParaRPr lang="zh-CN" altLang="en-US" sz="2000" dirty="0"/>
                    </a:p>
                  </a:txBody>
                  <a:tcPr>
                    <a:solidFill>
                      <a:srgbClr val="71BF44"/>
                    </a:solidFill>
                  </a:tcPr>
                </a:tc>
                <a:tc>
                  <a:txBody>
                    <a:bodyPr/>
                    <a:lstStyle/>
                    <a:p>
                      <a:pPr algn="ctr"/>
                      <a:r>
                        <a:rPr lang="zh-CN" altLang="en-US" sz="2000" dirty="0" smtClean="0"/>
                        <a:t>光强</a:t>
                      </a:r>
                      <a:endParaRPr lang="zh-CN" altLang="en-US" sz="2000" dirty="0"/>
                    </a:p>
                  </a:txBody>
                  <a:tcPr>
                    <a:solidFill>
                      <a:srgbClr val="71BF44"/>
                    </a:solidFill>
                  </a:tcPr>
                </a:tc>
              </a:tr>
            </a:tbl>
          </a:graphicData>
        </a:graphic>
      </p:graphicFrame>
      <p:graphicFrame>
        <p:nvGraphicFramePr>
          <p:cNvPr id="46" name="表格 45"/>
          <p:cNvGraphicFramePr>
            <a:graphicFrameLocks noGrp="1"/>
          </p:cNvGraphicFramePr>
          <p:nvPr/>
        </p:nvGraphicFramePr>
        <p:xfrm>
          <a:off x="4267200" y="3392805"/>
          <a:ext cx="924983" cy="396240"/>
        </p:xfrm>
        <a:graphic>
          <a:graphicData uri="http://schemas.openxmlformats.org/drawingml/2006/table">
            <a:tbl>
              <a:tblPr firstRow="1" bandRow="1">
                <a:effectLst/>
                <a:tableStyleId>{5940675A-B579-460E-94D1-54222C63F5DA}</a:tableStyleId>
              </a:tblPr>
              <a:tblGrid>
                <a:gridCol w="924983"/>
              </a:tblGrid>
              <a:tr h="292894">
                <a:tc>
                  <a:txBody>
                    <a:bodyPr/>
                    <a:lstStyle/>
                    <a:p>
                      <a:pPr algn="ctr"/>
                      <a:endParaRPr lang="zh-CN"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71BF44"/>
                    </a:solidFill>
                  </a:tcPr>
                </a:tc>
              </a:tr>
            </a:tbl>
          </a:graphicData>
        </a:graphic>
      </p:graphicFrame>
      <p:graphicFrame>
        <p:nvGraphicFramePr>
          <p:cNvPr id="49" name="Object 5"/>
          <p:cNvGraphicFramePr>
            <a:graphicFrameLocks noChangeAspect="1"/>
          </p:cNvGraphicFramePr>
          <p:nvPr/>
        </p:nvGraphicFramePr>
        <p:xfrm>
          <a:off x="4513263" y="3430498"/>
          <a:ext cx="468312" cy="361950"/>
        </p:xfrm>
        <a:graphic>
          <a:graphicData uri="http://schemas.openxmlformats.org/presentationml/2006/ole">
            <p:oleObj spid="_x0000_s121868" name="Equation" r:id="rId10" imgW="291960" imgH="241200" progId="Equation.DSMT4">
              <p:embed/>
            </p:oleObj>
          </a:graphicData>
        </a:graphic>
      </p:graphicFrame>
      <p:graphicFrame>
        <p:nvGraphicFramePr>
          <p:cNvPr id="40" name="表格 39"/>
          <p:cNvGraphicFramePr>
            <a:graphicFrameLocks noGrp="1"/>
          </p:cNvGraphicFramePr>
          <p:nvPr/>
        </p:nvGraphicFramePr>
        <p:xfrm>
          <a:off x="4381500" y="2482850"/>
          <a:ext cx="924983" cy="396240"/>
        </p:xfrm>
        <a:graphic>
          <a:graphicData uri="http://schemas.openxmlformats.org/drawingml/2006/table">
            <a:tbl>
              <a:tblPr firstRow="1" bandRow="1">
                <a:effectLst/>
                <a:tableStyleId>{5940675A-B579-460E-94D1-54222C63F5DA}</a:tableStyleId>
              </a:tblPr>
              <a:tblGrid>
                <a:gridCol w="924983"/>
              </a:tblGrid>
              <a:tr h="292894">
                <a:tc>
                  <a:txBody>
                    <a:bodyPr/>
                    <a:lstStyle/>
                    <a:p>
                      <a:pPr algn="ctr"/>
                      <a:endParaRPr lang="zh-CN" altLang="en-US" sz="2000" b="1" dirty="0">
                        <a:solidFill>
                          <a:schemeClr val="bg1"/>
                        </a:solidFill>
                      </a:endParaRPr>
                    </a:p>
                  </a:txBody>
                  <a:tcPr>
                    <a:lnBlToTr w="12700" cap="flat" cmpd="sng" algn="ctr">
                      <a:solidFill>
                        <a:schemeClr val="tx1"/>
                      </a:solidFill>
                      <a:prstDash val="solid"/>
                      <a:round/>
                      <a:headEnd type="none" w="med" len="med"/>
                      <a:tailEnd type="none" w="med" len="med"/>
                    </a:lnBlToTr>
                    <a:solidFill>
                      <a:srgbClr val="D5B3A7"/>
                    </a:solidFill>
                  </a:tcPr>
                </a:tc>
              </a:tr>
            </a:tbl>
          </a:graphicData>
        </a:graphic>
      </p:graphicFrame>
      <p:graphicFrame>
        <p:nvGraphicFramePr>
          <p:cNvPr id="47" name="Object 5"/>
          <p:cNvGraphicFramePr>
            <a:graphicFrameLocks noChangeAspect="1"/>
          </p:cNvGraphicFramePr>
          <p:nvPr/>
        </p:nvGraphicFramePr>
        <p:xfrm>
          <a:off x="4935538" y="2565400"/>
          <a:ext cx="366712" cy="342900"/>
        </p:xfrm>
        <a:graphic>
          <a:graphicData uri="http://schemas.openxmlformats.org/presentationml/2006/ole">
            <p:oleObj spid="_x0000_s121864" name="Equation" r:id="rId11" imgW="228600" imgH="228600" progId="Equation.DSMT4">
              <p:embed/>
            </p:oleObj>
          </a:graphicData>
        </a:graphic>
      </p:graphicFrame>
      <p:graphicFrame>
        <p:nvGraphicFramePr>
          <p:cNvPr id="48" name="Object 5"/>
          <p:cNvGraphicFramePr>
            <a:graphicFrameLocks noChangeAspect="1"/>
          </p:cNvGraphicFramePr>
          <p:nvPr/>
        </p:nvGraphicFramePr>
        <p:xfrm>
          <a:off x="4387850" y="2470150"/>
          <a:ext cx="304800" cy="342900"/>
        </p:xfrm>
        <a:graphic>
          <a:graphicData uri="http://schemas.openxmlformats.org/presentationml/2006/ole">
            <p:oleObj spid="_x0000_s121865" name="Equation" r:id="rId12" imgW="190440" imgH="228600" progId="Equation.DSMT4">
              <p:embed/>
            </p:oleObj>
          </a:graphicData>
        </a:graphic>
      </p:graphicFrame>
      <p:graphicFrame>
        <p:nvGraphicFramePr>
          <p:cNvPr id="54" name="表格 53"/>
          <p:cNvGraphicFramePr>
            <a:graphicFrameLocks noGrp="1"/>
          </p:cNvGraphicFramePr>
          <p:nvPr/>
        </p:nvGraphicFramePr>
        <p:xfrm>
          <a:off x="4371975" y="2478405"/>
          <a:ext cx="924983" cy="396240"/>
        </p:xfrm>
        <a:graphic>
          <a:graphicData uri="http://schemas.openxmlformats.org/drawingml/2006/table">
            <a:tbl>
              <a:tblPr firstRow="1" bandRow="1">
                <a:effectLst/>
                <a:tableStyleId>{5940675A-B579-460E-94D1-54222C63F5DA}</a:tableStyleId>
              </a:tblPr>
              <a:tblGrid>
                <a:gridCol w="924983"/>
              </a:tblGrid>
              <a:tr h="292894">
                <a:tc>
                  <a:txBody>
                    <a:bodyPr/>
                    <a:lstStyle/>
                    <a:p>
                      <a:pPr algn="ctr"/>
                      <a:endParaRPr lang="zh-CN"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71BF44"/>
                    </a:solidFill>
                  </a:tcPr>
                </a:tc>
              </a:tr>
            </a:tbl>
          </a:graphicData>
        </a:graphic>
      </p:graphicFrame>
      <p:graphicFrame>
        <p:nvGraphicFramePr>
          <p:cNvPr id="55" name="Object 5"/>
          <p:cNvGraphicFramePr>
            <a:graphicFrameLocks noChangeAspect="1"/>
          </p:cNvGraphicFramePr>
          <p:nvPr/>
        </p:nvGraphicFramePr>
        <p:xfrm>
          <a:off x="4618038" y="2495550"/>
          <a:ext cx="468312" cy="361950"/>
        </p:xfrm>
        <a:graphic>
          <a:graphicData uri="http://schemas.openxmlformats.org/presentationml/2006/ole">
            <p:oleObj spid="_x0000_s121869" name="Equation" r:id="rId13" imgW="291960" imgH="241200" progId="Equation.DSMT4">
              <p:embed/>
            </p:oleObj>
          </a:graphicData>
        </a:graphic>
      </p:graphicFrame>
      <p:cxnSp>
        <p:nvCxnSpPr>
          <p:cNvPr id="56" name="直接连接符 55"/>
          <p:cNvCxnSpPr/>
          <p:nvPr/>
        </p:nvCxnSpPr>
        <p:spPr bwMode="auto">
          <a:xfrm>
            <a:off x="4848225" y="2809875"/>
            <a:ext cx="1924050" cy="1638300"/>
          </a:xfrm>
          <a:prstGeom prst="line">
            <a:avLst/>
          </a:prstGeom>
          <a:gradFill rotWithShape="0">
            <a:gsLst>
              <a:gs pos="0">
                <a:schemeClr val="bg2">
                  <a:alpha val="29999"/>
                </a:schemeClr>
              </a:gs>
              <a:gs pos="100000">
                <a:srgbClr val="FFFFFF"/>
              </a:gs>
            </a:gsLst>
            <a:lin ang="5400000" scaled="1"/>
          </a:gradFill>
          <a:ln w="38100" cap="flat" cmpd="sng" algn="ctr">
            <a:solidFill>
              <a:srgbClr val="DA795E"/>
            </a:solidFill>
            <a:prstDash val="solid"/>
            <a:round/>
            <a:headEnd type="triangle" w="med" len="med"/>
            <a:tailEnd type="none" w="med" len="med"/>
          </a:ln>
          <a:effectLst/>
        </p:spPr>
      </p:cxnSp>
      <p:grpSp>
        <p:nvGrpSpPr>
          <p:cNvPr id="78" name="组合 77"/>
          <p:cNvGrpSpPr/>
          <p:nvPr/>
        </p:nvGrpSpPr>
        <p:grpSpPr>
          <a:xfrm>
            <a:off x="4521200" y="2781300"/>
            <a:ext cx="2235200" cy="1651000"/>
            <a:chOff x="4559300" y="2641600"/>
            <a:chExt cx="2235200" cy="1651000"/>
          </a:xfrm>
        </p:grpSpPr>
        <p:cxnSp>
          <p:nvCxnSpPr>
            <p:cNvPr id="68" name="直接连接符 67"/>
            <p:cNvCxnSpPr/>
            <p:nvPr/>
          </p:nvCxnSpPr>
          <p:spPr bwMode="auto">
            <a:xfrm>
              <a:off x="5191125" y="2727325"/>
              <a:ext cx="1590675" cy="1552575"/>
            </a:xfrm>
            <a:prstGeom prst="line">
              <a:avLst/>
            </a:prstGeom>
            <a:gradFill rotWithShape="0">
              <a:gsLst>
                <a:gs pos="0">
                  <a:schemeClr val="bg2">
                    <a:alpha val="29999"/>
                  </a:schemeClr>
                </a:gs>
                <a:gs pos="100000">
                  <a:srgbClr val="FFFFFF"/>
                </a:gs>
              </a:gsLst>
              <a:lin ang="5400000" scaled="1"/>
            </a:gradFill>
            <a:ln w="38100" cap="flat" cmpd="sng" algn="ctr">
              <a:solidFill>
                <a:srgbClr val="DA795E"/>
              </a:solidFill>
              <a:prstDash val="solid"/>
              <a:round/>
              <a:headEnd type="none" w="med" len="med"/>
              <a:tailEnd type="none" w="med" len="med"/>
            </a:ln>
            <a:effectLst/>
          </p:spPr>
        </p:cxnSp>
        <p:cxnSp>
          <p:nvCxnSpPr>
            <p:cNvPr id="71" name="直接连接符 70"/>
            <p:cNvCxnSpPr/>
            <p:nvPr/>
          </p:nvCxnSpPr>
          <p:spPr bwMode="auto">
            <a:xfrm>
              <a:off x="4559300" y="2641600"/>
              <a:ext cx="2235200" cy="1651000"/>
            </a:xfrm>
            <a:prstGeom prst="line">
              <a:avLst/>
            </a:prstGeom>
            <a:gradFill rotWithShape="0">
              <a:gsLst>
                <a:gs pos="0">
                  <a:schemeClr val="bg2">
                    <a:alpha val="29999"/>
                  </a:schemeClr>
                </a:gs>
                <a:gs pos="100000">
                  <a:srgbClr val="FFFFFF"/>
                </a:gs>
              </a:gsLst>
              <a:lin ang="5400000" scaled="1"/>
            </a:gradFill>
            <a:ln w="38100" cap="flat" cmpd="sng" algn="ctr">
              <a:solidFill>
                <a:srgbClr val="DA795E"/>
              </a:solidFill>
              <a:prstDash val="solid"/>
              <a:round/>
              <a:headEnd type="none" w="med" len="med"/>
              <a:tailEnd type="none" w="med" len="med"/>
            </a:ln>
            <a:effectLst/>
          </p:spPr>
        </p:cxnSp>
      </p:grpSp>
    </p:spTree>
    <p:custDataLst>
      <p:tags r:id="rId2"/>
    </p:custDataLst>
  </p:cSld>
  <p:clrMapOvr>
    <a:masterClrMapping/>
  </p:clrMapOvr>
  <p:transition advTm="68115">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0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0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000"/>
                                        <p:tgtEl>
                                          <p:spTgt spid="35"/>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0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20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20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10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1000"/>
                                        <p:tgtEl>
                                          <p:spTgt spid="9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10"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10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1000"/>
                                        <p:tgtEl>
                                          <p:spTgt spid="52"/>
                                        </p:tgtEl>
                                      </p:cBhvr>
                                    </p:animEffect>
                                  </p:childTnLst>
                                </p:cTn>
                              </p:par>
                              <p:par>
                                <p:cTn id="62" presetID="10" presetClass="entr" presetSubtype="0"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10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1000"/>
                                        <p:tgtEl>
                                          <p:spTgt spid="4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1000"/>
                                        <p:tgtEl>
                                          <p:spTgt spid="78"/>
                                        </p:tgtEl>
                                      </p:cBhvr>
                                    </p:animEffect>
                                  </p:childTnLst>
                                </p:cTn>
                              </p:par>
                              <p:par>
                                <p:cTn id="75" presetID="10"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10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78"/>
                                        </p:tgtEl>
                                      </p:cBhvr>
                                    </p:animEffect>
                                    <p:set>
                                      <p:cBhvr>
                                        <p:cTn id="82" dur="1" fill="hold">
                                          <p:stCondLst>
                                            <p:cond delay="499"/>
                                          </p:stCondLst>
                                        </p:cTn>
                                        <p:tgtEl>
                                          <p:spTgt spid="7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9"/>
          <p:cNvSpPr>
            <a:spLocks noGrp="1"/>
          </p:cNvSpPr>
          <p:nvPr>
            <p:ph type="sldNum" sz="quarter" idx="10"/>
          </p:nvPr>
        </p:nvSpPr>
        <p:spPr/>
        <p:txBody>
          <a:bodyPr/>
          <a:lstStyle/>
          <a:p>
            <a:pPr>
              <a:defRPr/>
            </a:pPr>
            <a:fld id="{EB4E7424-DEF9-4E7B-8F5A-44C973303550}" type="slidenum">
              <a:rPr lang="zh-CN" altLang="en-US" smtClean="0"/>
              <a:pPr>
                <a:defRPr/>
              </a:pPr>
              <a:t>7</a:t>
            </a:fld>
            <a:r>
              <a:rPr lang="en-US" dirty="0" smtClean="0"/>
              <a:t> / 26</a:t>
            </a:r>
            <a:endParaRPr lang="en-US" dirty="0"/>
          </a:p>
        </p:txBody>
      </p:sp>
      <p:pic>
        <p:nvPicPr>
          <p:cNvPr id="17422" name="Picture 6" descr="photo_mark"/>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smtClean="0">
                <a:latin typeface="黑体" pitchFamily="49" charset="-122"/>
                <a:ea typeface="黑体" pitchFamily="49" charset="-122"/>
              </a:rPr>
              <a:t>在线估计模型</a:t>
            </a:r>
          </a:p>
        </p:txBody>
      </p:sp>
      <p:sp>
        <p:nvSpPr>
          <p:cNvPr id="23" name="Rectangle 2"/>
          <p:cNvSpPr txBox="1">
            <a:spLocks noChangeArrowheads="1"/>
          </p:cNvSpPr>
          <p:nvPr/>
        </p:nvSpPr>
        <p:spPr bwMode="auto">
          <a:xfrm>
            <a:off x="1295400" y="314407"/>
            <a:ext cx="7391400" cy="709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3600" b="1" i="0" u="none" strike="noStrike" kern="0" cap="none" spc="0" normalizeH="0" baseline="0" noProof="0" dirty="0" smtClean="0">
              <a:ln>
                <a:noFill/>
              </a:ln>
              <a:solidFill>
                <a:schemeClr val="bg1"/>
              </a:solidFill>
              <a:effectLst/>
              <a:uLnTx/>
              <a:uFillTx/>
              <a:latin typeface="+mj-lt"/>
              <a:ea typeface="宋体" pitchFamily="2" charset="-122"/>
              <a:cs typeface="+mj-cs"/>
            </a:endParaRPr>
          </a:p>
        </p:txBody>
      </p:sp>
      <p:sp>
        <p:nvSpPr>
          <p:cNvPr id="31" name="内容占位符 12"/>
          <p:cNvSpPr>
            <a:spLocks noGrp="1"/>
          </p:cNvSpPr>
          <p:nvPr>
            <p:ph sz="half" idx="4294967295"/>
          </p:nvPr>
        </p:nvSpPr>
        <p:spPr>
          <a:xfrm>
            <a:off x="385763" y="1323975"/>
            <a:ext cx="8218487" cy="517525"/>
          </a:xfrm>
          <a:prstGeom prst="rect">
            <a:avLst/>
          </a:prstGeom>
        </p:spPr>
        <p:txBody>
          <a:bodyPr/>
          <a:lstStyle/>
          <a:p>
            <a:pPr lvl="0">
              <a:defRPr/>
            </a:pPr>
            <a:r>
              <a:rPr lang="en-US" altLang="zh-CN" dirty="0" smtClean="0">
                <a:solidFill>
                  <a:srgbClr val="1B4171"/>
                </a:solidFill>
                <a:latin typeface="华文黑体" pitchFamily="2" charset="-122"/>
                <a:ea typeface="华文黑体" pitchFamily="2" charset="-122"/>
                <a:cs typeface="华文黑体" pitchFamily="2" charset="-122"/>
              </a:rPr>
              <a:t>DDAR1</a:t>
            </a:r>
            <a:r>
              <a:rPr lang="zh-CN" altLang="en-US" dirty="0" smtClean="0">
                <a:solidFill>
                  <a:srgbClr val="1B4171"/>
                </a:solidFill>
                <a:latin typeface="华文黑体" pitchFamily="2" charset="-122"/>
                <a:ea typeface="华文黑体" pitchFamily="2" charset="-122"/>
                <a:cs typeface="华文黑体" pitchFamily="2" charset="-122"/>
              </a:rPr>
              <a:t>模型</a:t>
            </a:r>
            <a:endParaRPr lang="en-US" altLang="zh-CN" sz="2400" dirty="0" smtClean="0">
              <a:latin typeface="华文细黑" pitchFamily="2" charset="-122"/>
              <a:ea typeface="华文细黑" pitchFamily="2" charset="-122"/>
            </a:endParaRPr>
          </a:p>
        </p:txBody>
      </p:sp>
      <p:sp>
        <p:nvSpPr>
          <p:cNvPr id="983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7"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9"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4387" name="Object 3"/>
          <p:cNvGraphicFramePr>
            <a:graphicFrameLocks noChangeAspect="1"/>
          </p:cNvGraphicFramePr>
          <p:nvPr/>
        </p:nvGraphicFramePr>
        <p:xfrm>
          <a:off x="1223963" y="3082925"/>
          <a:ext cx="5402263" cy="974725"/>
        </p:xfrm>
        <a:graphic>
          <a:graphicData uri="http://schemas.openxmlformats.org/presentationml/2006/ole">
            <p:oleObj spid="_x0000_s144387" name="Equation" r:id="rId6" imgW="3377880" imgH="609480" progId="Equation.DSMT4">
              <p:embed/>
            </p:oleObj>
          </a:graphicData>
        </a:graphic>
      </p:graphicFrame>
      <p:graphicFrame>
        <p:nvGraphicFramePr>
          <p:cNvPr id="144389" name="Object 5"/>
          <p:cNvGraphicFramePr>
            <a:graphicFrameLocks noChangeAspect="1"/>
          </p:cNvGraphicFramePr>
          <p:nvPr/>
        </p:nvGraphicFramePr>
        <p:xfrm>
          <a:off x="1223963" y="1897063"/>
          <a:ext cx="5564187" cy="406400"/>
        </p:xfrm>
        <a:graphic>
          <a:graphicData uri="http://schemas.openxmlformats.org/presentationml/2006/ole">
            <p:oleObj spid="_x0000_s144389" name="Equation" r:id="rId7" imgW="3530520" imgH="253800" progId="Equation.DSMT4">
              <p:embed/>
            </p:oleObj>
          </a:graphicData>
        </a:graphic>
      </p:graphicFrame>
      <p:sp>
        <p:nvSpPr>
          <p:cNvPr id="20" name="内容占位符 12"/>
          <p:cNvSpPr>
            <a:spLocks noGrp="1"/>
          </p:cNvSpPr>
          <p:nvPr>
            <p:ph sz="half" idx="4294967295"/>
          </p:nvPr>
        </p:nvSpPr>
        <p:spPr>
          <a:xfrm>
            <a:off x="385763" y="2593975"/>
            <a:ext cx="8218487" cy="517525"/>
          </a:xfrm>
          <a:prstGeom prst="rect">
            <a:avLst/>
          </a:prstGeom>
        </p:spPr>
        <p:txBody>
          <a:bodyPr/>
          <a:lstStyle/>
          <a:p>
            <a:pPr lvl="0">
              <a:defRPr/>
            </a:pPr>
            <a:r>
              <a:rPr lang="en-US" altLang="zh-CN" dirty="0" smtClean="0">
                <a:solidFill>
                  <a:srgbClr val="1B4171"/>
                </a:solidFill>
                <a:latin typeface="华文黑体" pitchFamily="2" charset="-122"/>
                <a:ea typeface="华文黑体" pitchFamily="2" charset="-122"/>
                <a:cs typeface="华文黑体" pitchFamily="2" charset="-122"/>
              </a:rPr>
              <a:t>RSDA</a:t>
            </a:r>
            <a:r>
              <a:rPr lang="zh-CN" altLang="en-US" dirty="0" smtClean="0">
                <a:solidFill>
                  <a:srgbClr val="1B4171"/>
                </a:solidFill>
                <a:latin typeface="华文黑体" pitchFamily="2" charset="-122"/>
                <a:ea typeface="华文黑体" pitchFamily="2" charset="-122"/>
                <a:cs typeface="华文黑体" pitchFamily="2" charset="-122"/>
              </a:rPr>
              <a:t>模型</a:t>
            </a:r>
            <a:endParaRPr lang="en-US" altLang="zh-CN" sz="2400" dirty="0" smtClean="0">
              <a:latin typeface="华文细黑" pitchFamily="2" charset="-122"/>
              <a:ea typeface="华文细黑" pitchFamily="2" charset="-122"/>
            </a:endParaRPr>
          </a:p>
        </p:txBody>
      </p:sp>
      <p:sp>
        <p:nvSpPr>
          <p:cNvPr id="90" name="圆角矩形标注 24"/>
          <p:cNvSpPr>
            <a:spLocks noChangeArrowheads="1"/>
          </p:cNvSpPr>
          <p:nvPr/>
        </p:nvSpPr>
        <p:spPr bwMode="auto">
          <a:xfrm>
            <a:off x="5410721" y="2512563"/>
            <a:ext cx="2568633" cy="750702"/>
          </a:xfrm>
          <a:prstGeom prst="wedgeRoundRectCallout">
            <a:avLst>
              <a:gd name="adj1" fmla="val -40666"/>
              <a:gd name="adj2" fmla="val -75618"/>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smtClean="0">
                <a:solidFill>
                  <a:schemeClr val="bg1"/>
                </a:solidFill>
                <a:latin typeface="华文细黑" pitchFamily="2" charset="-122"/>
                <a:ea typeface="华文细黑" pitchFamily="2" charset="-122"/>
              </a:rPr>
              <a:t>在已观测数据条件下边缘分布满足正太分布</a:t>
            </a:r>
            <a:endParaRPr lang="en-US" altLang="zh-CN" sz="1800" dirty="0" smtClean="0">
              <a:solidFill>
                <a:schemeClr val="bg1"/>
              </a:solidFill>
              <a:latin typeface="华文细黑" pitchFamily="2" charset="-122"/>
              <a:ea typeface="华文细黑" pitchFamily="2" charset="-122"/>
            </a:endParaRPr>
          </a:p>
        </p:txBody>
      </p:sp>
      <p:sp>
        <p:nvSpPr>
          <p:cNvPr id="91" name="圆角矩形标注 24"/>
          <p:cNvSpPr>
            <a:spLocks noChangeArrowheads="1"/>
          </p:cNvSpPr>
          <p:nvPr/>
        </p:nvSpPr>
        <p:spPr bwMode="auto">
          <a:xfrm>
            <a:off x="5749810" y="4142722"/>
            <a:ext cx="2734887" cy="818591"/>
          </a:xfrm>
          <a:prstGeom prst="wedgeRoundRectCallout">
            <a:avLst>
              <a:gd name="adj1" fmla="val -40015"/>
              <a:gd name="adj2" fmla="val -71092"/>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smtClean="0">
                <a:solidFill>
                  <a:schemeClr val="bg1"/>
                </a:solidFill>
                <a:latin typeface="华文细黑" pitchFamily="2" charset="-122"/>
                <a:ea typeface="华文细黑" pitchFamily="2" charset="-122"/>
              </a:rPr>
              <a:t>空间快照中的数据近似满足正太分布</a:t>
            </a:r>
            <a:r>
              <a:rPr lang="en-US" altLang="zh-CN" sz="1800" dirty="0" smtClean="0">
                <a:solidFill>
                  <a:schemeClr val="bg1"/>
                </a:solidFill>
                <a:latin typeface="华文细黑" pitchFamily="2" charset="-122"/>
                <a:ea typeface="华文细黑" pitchFamily="2" charset="-122"/>
              </a:rPr>
              <a:t>~</a:t>
            </a:r>
            <a:r>
              <a:rPr lang="zh-CN" altLang="en-US" sz="1800" dirty="0" smtClean="0">
                <a:solidFill>
                  <a:schemeClr val="bg1"/>
                </a:solidFill>
                <a:latin typeface="华文细黑" pitchFamily="2" charset="-122"/>
                <a:ea typeface="华文细黑" pitchFamily="2" charset="-122"/>
              </a:rPr>
              <a:t>相合估计</a:t>
            </a:r>
            <a:endParaRPr lang="en-US" altLang="zh-CN" sz="1800" dirty="0" smtClean="0">
              <a:solidFill>
                <a:schemeClr val="bg1"/>
              </a:solidFill>
              <a:latin typeface="华文细黑" pitchFamily="2" charset="-122"/>
              <a:ea typeface="华文细黑" pitchFamily="2" charset="-122"/>
            </a:endParaRPr>
          </a:p>
        </p:txBody>
      </p:sp>
      <p:grpSp>
        <p:nvGrpSpPr>
          <p:cNvPr id="89" name="组合 88"/>
          <p:cNvGrpSpPr/>
          <p:nvPr/>
        </p:nvGrpSpPr>
        <p:grpSpPr>
          <a:xfrm>
            <a:off x="1034601" y="4292596"/>
            <a:ext cx="6697723" cy="2465330"/>
            <a:chOff x="1048915" y="4216396"/>
            <a:chExt cx="6697723" cy="2465330"/>
          </a:xfrm>
        </p:grpSpPr>
        <p:grpSp>
          <p:nvGrpSpPr>
            <p:cNvPr id="88" name="组合 87"/>
            <p:cNvGrpSpPr/>
            <p:nvPr/>
          </p:nvGrpSpPr>
          <p:grpSpPr>
            <a:xfrm>
              <a:off x="1048915" y="4775204"/>
              <a:ext cx="6697723" cy="1906522"/>
              <a:chOff x="1048915" y="4775204"/>
              <a:chExt cx="6697723" cy="1906522"/>
            </a:xfrm>
          </p:grpSpPr>
          <p:sp>
            <p:nvSpPr>
              <p:cNvPr id="58" name="Oval 65"/>
              <p:cNvSpPr>
                <a:spLocks noChangeArrowheads="1"/>
              </p:cNvSpPr>
              <p:nvPr/>
            </p:nvSpPr>
            <p:spPr bwMode="auto">
              <a:xfrm>
                <a:off x="1628756" y="6392874"/>
                <a:ext cx="5286412" cy="288852"/>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a:latin typeface="Arial" pitchFamily="34" charset="0"/>
                </a:endParaRPr>
              </a:p>
            </p:txBody>
          </p:sp>
          <p:sp>
            <p:nvSpPr>
              <p:cNvPr id="59" name="椭圆 58"/>
              <p:cNvSpPr/>
              <p:nvPr/>
            </p:nvSpPr>
            <p:spPr>
              <a:xfrm>
                <a:off x="4129086" y="6166433"/>
                <a:ext cx="428628" cy="428628"/>
              </a:xfrm>
              <a:prstGeom prst="ellipse">
                <a:avLst/>
              </a:prstGeom>
              <a:solidFill>
                <a:schemeClr val="bg1">
                  <a:lumMod val="75000"/>
                </a:schemeClr>
              </a:solidFill>
              <a:ln>
                <a:noFill/>
              </a:ln>
              <a:scene3d>
                <a:camera prst="perspectiveBelow"/>
                <a:lightRig rig="threePt" dir="t"/>
              </a:scene3d>
              <a:sp3d extrusionH="1270000" prstMaterial="plastic">
                <a:bevelT w="120650"/>
                <a:bevelB w="88900" prst="relaxedInset"/>
                <a:extrusionClr>
                  <a:schemeClr val="bg1">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圆角矩形 59"/>
              <p:cNvSpPr/>
              <p:nvPr/>
            </p:nvSpPr>
            <p:spPr>
              <a:xfrm rot="1040636">
                <a:off x="1048915" y="5153106"/>
                <a:ext cx="6697723" cy="1290043"/>
              </a:xfrm>
              <a:prstGeom prst="roundRect">
                <a:avLst>
                  <a:gd name="adj" fmla="val 8983"/>
                </a:avLst>
              </a:prstGeom>
              <a:gradFill flip="none" rotWithShape="1">
                <a:gsLst>
                  <a:gs pos="0">
                    <a:srgbClr val="63A1D7"/>
                  </a:gs>
                  <a:gs pos="96000">
                    <a:schemeClr val="bg1">
                      <a:lumMod val="85000"/>
                    </a:schemeClr>
                  </a:gs>
                  <a:gs pos="1000">
                    <a:schemeClr val="bg1">
                      <a:lumMod val="65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400000">
                  <a:rot lat="17195211" lon="29222" rev="569999"/>
                </a:camera>
                <a:lightRig rig="threePt" dir="t"/>
              </a:scene3d>
              <a:sp3d prstMaterial="metal">
                <a:bevelT w="158750" h="38100" prst="softRound"/>
                <a:bevelB w="57150" h="571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67" name="下箭头 66"/>
              <p:cNvSpPr/>
              <p:nvPr/>
            </p:nvSpPr>
            <p:spPr>
              <a:xfrm rot="16801954">
                <a:off x="3617330" y="4692195"/>
                <a:ext cx="556206" cy="738612"/>
              </a:xfrm>
              <a:prstGeom prst="downArrow">
                <a:avLst/>
              </a:prstGeom>
              <a:gradFill>
                <a:gsLst>
                  <a:gs pos="2000">
                    <a:schemeClr val="bg1">
                      <a:lumMod val="65000"/>
                    </a:schemeClr>
                  </a:gs>
                  <a:gs pos="66000">
                    <a:schemeClr val="bg1">
                      <a:lumMod val="65000"/>
                    </a:schemeClr>
                  </a:gs>
                </a:gsLst>
                <a:lin ang="5400000" scaled="0"/>
              </a:gradFill>
              <a:ln w="34925">
                <a:solidFill>
                  <a:srgbClr val="FFFFFF"/>
                </a:solidFill>
              </a:ln>
              <a:effectLst/>
              <a:scene3d>
                <a:camera prst="perspectiveFront" fov="2700000">
                  <a:rot lat="21089046" lon="21421962" rev="60000"/>
                </a:camera>
                <a:lightRig rig="threePt" dir="t"/>
              </a:scene3d>
              <a:sp3d extrusionH="10160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 Box 39"/>
              <p:cNvSpPr txBox="1">
                <a:spLocks noChangeArrowheads="1"/>
              </p:cNvSpPr>
              <p:nvPr/>
            </p:nvSpPr>
            <p:spPr bwMode="auto">
              <a:xfrm rot="563558">
                <a:off x="3347516" y="4775204"/>
                <a:ext cx="1214446" cy="336695"/>
              </a:xfrm>
              <a:prstGeom prst="rect">
                <a:avLst/>
              </a:prstGeom>
              <a:noFill/>
              <a:ln w="9525">
                <a:noFill/>
                <a:miter lim="800000"/>
                <a:headEnd/>
                <a:tailEnd/>
              </a:ln>
            </p:spPr>
            <p:txBody>
              <a:bodyPr wrap="square">
                <a:spAutoFit/>
              </a:bodyPr>
              <a:lstStyle/>
              <a:p>
                <a:pPr algn="ctr">
                  <a:lnSpc>
                    <a:spcPct val="150000"/>
                  </a:lnSpc>
                  <a:buClr>
                    <a:schemeClr val="tx1">
                      <a:lumMod val="50000"/>
                      <a:lumOff val="50000"/>
                    </a:schemeClr>
                  </a:buClr>
                </a:pPr>
                <a:endParaRPr lang="en-US" altLang="zh-CN" sz="1200" b="1" dirty="0" smtClean="0">
                  <a:latin typeface="微软雅黑" pitchFamily="34" charset="-122"/>
                  <a:ea typeface="微软雅黑" pitchFamily="34" charset="-122"/>
                </a:endParaRPr>
              </a:p>
            </p:txBody>
          </p:sp>
        </p:grpSp>
        <p:grpSp>
          <p:nvGrpSpPr>
            <p:cNvPr id="85" name="组合 84"/>
            <p:cNvGrpSpPr/>
            <p:nvPr/>
          </p:nvGrpSpPr>
          <p:grpSpPr>
            <a:xfrm>
              <a:off x="1589066" y="4216396"/>
              <a:ext cx="1276491" cy="1422524"/>
              <a:chOff x="1474766" y="4178296"/>
              <a:chExt cx="1276491" cy="1422524"/>
            </a:xfrm>
          </p:grpSpPr>
          <p:sp>
            <p:nvSpPr>
              <p:cNvPr id="62" name="Oval 65"/>
              <p:cNvSpPr>
                <a:spLocks noChangeArrowheads="1"/>
              </p:cNvSpPr>
              <p:nvPr/>
            </p:nvSpPr>
            <p:spPr bwMode="auto">
              <a:xfrm>
                <a:off x="1496418" y="5371871"/>
                <a:ext cx="1143008" cy="228949"/>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a:latin typeface="Arial" pitchFamily="34" charset="0"/>
                </a:endParaRPr>
              </a:p>
            </p:txBody>
          </p:sp>
          <p:grpSp>
            <p:nvGrpSpPr>
              <p:cNvPr id="63" name="组合 16"/>
              <p:cNvGrpSpPr/>
              <p:nvPr/>
            </p:nvGrpSpPr>
            <p:grpSpPr>
              <a:xfrm>
                <a:off x="1474766" y="4178296"/>
                <a:ext cx="1276491" cy="1276491"/>
                <a:chOff x="1838601" y="3474595"/>
                <a:chExt cx="1159458" cy="1159458"/>
              </a:xfrm>
            </p:grpSpPr>
            <p:grpSp>
              <p:nvGrpSpPr>
                <p:cNvPr id="76" name="组合 17"/>
                <p:cNvGrpSpPr/>
                <p:nvPr/>
              </p:nvGrpSpPr>
              <p:grpSpPr>
                <a:xfrm>
                  <a:off x="1838601" y="3474595"/>
                  <a:ext cx="1159458" cy="1159458"/>
                  <a:chOff x="2768596" y="3009896"/>
                  <a:chExt cx="2214578" cy="2214578"/>
                </a:xfrm>
              </p:grpSpPr>
              <p:sp>
                <p:nvSpPr>
                  <p:cNvPr id="78" name="椭圆 77"/>
                  <p:cNvSpPr/>
                  <p:nvPr/>
                </p:nvSpPr>
                <p:spPr>
                  <a:xfrm>
                    <a:off x="2768596" y="3009896"/>
                    <a:ext cx="2214578" cy="2214578"/>
                  </a:xfrm>
                  <a:prstGeom prst="ellipse">
                    <a:avLst/>
                  </a:prstGeom>
                  <a:gradFill flip="none" rotWithShape="1">
                    <a:gsLst>
                      <a:gs pos="0">
                        <a:srgbClr val="DDEBCF"/>
                      </a:gs>
                      <a:gs pos="50000">
                        <a:srgbClr val="9CB86E"/>
                      </a:gs>
                      <a:gs pos="100000">
                        <a:srgbClr val="156B13"/>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841549" y="3149379"/>
                    <a:ext cx="1402450" cy="1154957"/>
                  </a:xfrm>
                  <a:prstGeom prst="ellipse">
                    <a:avLst/>
                  </a:prstGeom>
                  <a:gradFill flip="none" rotWithShape="1">
                    <a:gsLst>
                      <a:gs pos="0">
                        <a:schemeClr val="bg1">
                          <a:alpha val="83000"/>
                        </a:schemeClr>
                      </a:gs>
                      <a:gs pos="5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rot="20122633">
                  <a:off x="2252737" y="4373332"/>
                  <a:ext cx="703537" cy="241608"/>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TextBox 67"/>
              <p:cNvSpPr txBox="1"/>
              <p:nvPr/>
            </p:nvSpPr>
            <p:spPr>
              <a:xfrm>
                <a:off x="1660815" y="4479182"/>
                <a:ext cx="883272" cy="707886"/>
              </a:xfrm>
              <a:prstGeom prst="rect">
                <a:avLst/>
              </a:prstGeom>
              <a:noFill/>
              <a:scene3d>
                <a:camera prst="orthographicFront"/>
                <a:lightRig rig="flat" dir="t"/>
              </a:scene3d>
            </p:spPr>
            <p:txBody>
              <a:bodyPr wrap="square" rtlCol="0">
                <a:sp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rPr>
                  <a:t>迭代算法</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endParaRPr>
              </a:p>
            </p:txBody>
          </p:sp>
        </p:grpSp>
        <p:grpSp>
          <p:nvGrpSpPr>
            <p:cNvPr id="86" name="组合 85"/>
            <p:cNvGrpSpPr/>
            <p:nvPr/>
          </p:nvGrpSpPr>
          <p:grpSpPr>
            <a:xfrm>
              <a:off x="6135701" y="4892676"/>
              <a:ext cx="1276491" cy="1435665"/>
              <a:chOff x="6415101" y="4892676"/>
              <a:chExt cx="1276491" cy="1435665"/>
            </a:xfrm>
          </p:grpSpPr>
          <p:sp>
            <p:nvSpPr>
              <p:cNvPr id="64" name="Oval 65"/>
              <p:cNvSpPr>
                <a:spLocks noChangeArrowheads="1"/>
              </p:cNvSpPr>
              <p:nvPr/>
            </p:nvSpPr>
            <p:spPr bwMode="auto">
              <a:xfrm rot="393544">
                <a:off x="6424438" y="6099392"/>
                <a:ext cx="1143008" cy="228949"/>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a:latin typeface="Arial" pitchFamily="34" charset="0"/>
                </a:endParaRPr>
              </a:p>
            </p:txBody>
          </p:sp>
          <p:grpSp>
            <p:nvGrpSpPr>
              <p:cNvPr id="65" name="组合 147"/>
              <p:cNvGrpSpPr/>
              <p:nvPr/>
            </p:nvGrpSpPr>
            <p:grpSpPr>
              <a:xfrm>
                <a:off x="6415101" y="4892676"/>
                <a:ext cx="1276491" cy="1276491"/>
                <a:chOff x="1838601" y="3474595"/>
                <a:chExt cx="1159458" cy="1159458"/>
              </a:xfrm>
            </p:grpSpPr>
            <p:grpSp>
              <p:nvGrpSpPr>
                <p:cNvPr id="72" name="组合 5"/>
                <p:cNvGrpSpPr/>
                <p:nvPr/>
              </p:nvGrpSpPr>
              <p:grpSpPr>
                <a:xfrm>
                  <a:off x="1838601" y="3474595"/>
                  <a:ext cx="1159458" cy="1159458"/>
                  <a:chOff x="2768596" y="3009896"/>
                  <a:chExt cx="2214578" cy="2214578"/>
                </a:xfrm>
              </p:grpSpPr>
              <p:sp>
                <p:nvSpPr>
                  <p:cNvPr id="74" name="椭圆 73"/>
                  <p:cNvSpPr/>
                  <p:nvPr/>
                </p:nvSpPr>
                <p:spPr>
                  <a:xfrm>
                    <a:off x="2768596" y="3009896"/>
                    <a:ext cx="2214578" cy="2214578"/>
                  </a:xfrm>
                  <a:prstGeom prst="ellipse">
                    <a:avLst/>
                  </a:prstGeom>
                  <a:gradFill flip="none" rotWithShape="1">
                    <a:gsLst>
                      <a:gs pos="0">
                        <a:srgbClr val="5E9EFF"/>
                      </a:gs>
                      <a:gs pos="39999">
                        <a:srgbClr val="85C2FF"/>
                      </a:gs>
                      <a:gs pos="100000">
                        <a:schemeClr val="accent2"/>
                      </a:gs>
                      <a:gs pos="100000">
                        <a:srgbClr val="FFEBFA"/>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995784" y="3180653"/>
                    <a:ext cx="1268292" cy="1079618"/>
                  </a:xfrm>
                  <a:prstGeom prst="ellipse">
                    <a:avLst/>
                  </a:prstGeom>
                  <a:gradFill flip="none" rotWithShape="1">
                    <a:gsLst>
                      <a:gs pos="0">
                        <a:schemeClr val="bg1">
                          <a:lumMod val="95000"/>
                          <a:alpha val="53000"/>
                        </a:schemeClr>
                      </a:gs>
                      <a:gs pos="5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椭圆 72"/>
                <p:cNvSpPr/>
                <p:nvPr/>
              </p:nvSpPr>
              <p:spPr>
                <a:xfrm rot="20122633">
                  <a:off x="2252737" y="4373332"/>
                  <a:ext cx="703537" cy="241608"/>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TextBox 68"/>
              <p:cNvSpPr txBox="1"/>
              <p:nvPr/>
            </p:nvSpPr>
            <p:spPr>
              <a:xfrm>
                <a:off x="6623298" y="5181031"/>
                <a:ext cx="883272" cy="707886"/>
              </a:xfrm>
              <a:prstGeom prst="rect">
                <a:avLst/>
              </a:prstGeom>
              <a:noFill/>
              <a:scene3d>
                <a:camera prst="orthographicFront"/>
                <a:lightRig rig="flat" dir="t"/>
              </a:scene3d>
            </p:spPr>
            <p:txBody>
              <a:bodyPr wrap="square" rtlCol="0">
                <a:sp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rPr>
                  <a:t>线性算法</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endParaRPr>
              </a:p>
            </p:txBody>
          </p:sp>
        </p:grpSp>
        <p:grpSp>
          <p:nvGrpSpPr>
            <p:cNvPr id="84" name="组合 83"/>
            <p:cNvGrpSpPr/>
            <p:nvPr/>
          </p:nvGrpSpPr>
          <p:grpSpPr>
            <a:xfrm>
              <a:off x="4865694" y="4892676"/>
              <a:ext cx="1062177" cy="1194238"/>
              <a:chOff x="5272094" y="4892676"/>
              <a:chExt cx="1062177" cy="1194238"/>
            </a:xfrm>
          </p:grpSpPr>
          <p:grpSp>
            <p:nvGrpSpPr>
              <p:cNvPr id="61" name="组合 11"/>
              <p:cNvGrpSpPr/>
              <p:nvPr/>
            </p:nvGrpSpPr>
            <p:grpSpPr>
              <a:xfrm>
                <a:off x="5272094" y="4892676"/>
                <a:ext cx="1062177" cy="1062177"/>
                <a:chOff x="1838601" y="3474595"/>
                <a:chExt cx="1159458" cy="1159458"/>
              </a:xfrm>
            </p:grpSpPr>
            <p:grpSp>
              <p:nvGrpSpPr>
                <p:cNvPr id="80" name="组合 12"/>
                <p:cNvGrpSpPr/>
                <p:nvPr/>
              </p:nvGrpSpPr>
              <p:grpSpPr>
                <a:xfrm>
                  <a:off x="1838601" y="3474595"/>
                  <a:ext cx="1159458" cy="1159458"/>
                  <a:chOff x="2768596" y="3009896"/>
                  <a:chExt cx="2214578" cy="2214578"/>
                </a:xfrm>
              </p:grpSpPr>
              <p:sp>
                <p:nvSpPr>
                  <p:cNvPr id="82" name="椭圆 81"/>
                  <p:cNvSpPr/>
                  <p:nvPr/>
                </p:nvSpPr>
                <p:spPr>
                  <a:xfrm>
                    <a:off x="2768596" y="3009896"/>
                    <a:ext cx="2214578" cy="2214578"/>
                  </a:xfrm>
                  <a:prstGeom prst="ellipse">
                    <a:avLst/>
                  </a:prstGeom>
                  <a:gradFill flip="none" rotWithShape="1">
                    <a:gsLst>
                      <a:gs pos="0">
                        <a:srgbClr val="FFF200">
                          <a:alpha val="0"/>
                        </a:srgbClr>
                      </a:gs>
                      <a:gs pos="45000">
                        <a:srgbClr val="FF7A00"/>
                      </a:gs>
                      <a:gs pos="70000">
                        <a:srgbClr val="FF0300"/>
                      </a:gs>
                      <a:gs pos="100000">
                        <a:srgbClr val="4D0808"/>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861407" y="3169238"/>
                    <a:ext cx="1402449" cy="1154956"/>
                  </a:xfrm>
                  <a:prstGeom prst="ellipse">
                    <a:avLst/>
                  </a:prstGeom>
                  <a:gradFill flip="none" rotWithShape="1">
                    <a:gsLst>
                      <a:gs pos="0">
                        <a:schemeClr val="bg1">
                          <a:alpha val="83000"/>
                        </a:schemeClr>
                      </a:gs>
                      <a:gs pos="5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椭圆 80"/>
                <p:cNvSpPr/>
                <p:nvPr/>
              </p:nvSpPr>
              <p:spPr>
                <a:xfrm rot="20122633">
                  <a:off x="2252737" y="4373332"/>
                  <a:ext cx="703537" cy="241608"/>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Oval 65"/>
              <p:cNvSpPr>
                <a:spLocks noChangeArrowheads="1"/>
              </p:cNvSpPr>
              <p:nvPr/>
            </p:nvSpPr>
            <p:spPr bwMode="auto">
              <a:xfrm rot="555519">
                <a:off x="5343532" y="5915202"/>
                <a:ext cx="857256" cy="171712"/>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a:latin typeface="Arial" pitchFamily="34" charset="0"/>
                </a:endParaRPr>
              </a:p>
            </p:txBody>
          </p:sp>
          <p:sp>
            <p:nvSpPr>
              <p:cNvPr id="70" name="TextBox 69"/>
              <p:cNvSpPr txBox="1"/>
              <p:nvPr/>
            </p:nvSpPr>
            <p:spPr>
              <a:xfrm>
                <a:off x="5343532" y="5093425"/>
                <a:ext cx="883272" cy="707886"/>
              </a:xfrm>
              <a:prstGeom prst="rect">
                <a:avLst/>
              </a:prstGeom>
              <a:noFill/>
              <a:scene3d>
                <a:camera prst="orthographicFront"/>
                <a:lightRig rig="flat" dir="t"/>
              </a:scene3d>
            </p:spPr>
            <p:txBody>
              <a:bodyPr wrap="square" rtlCol="0">
                <a:sp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rPr>
                  <a:t>增量迭代</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细黑" pitchFamily="2" charset="-122"/>
                  <a:ea typeface="华文细黑" pitchFamily="2" charset="-122"/>
                  <a:cs typeface="华文黑体" pitchFamily="2" charset="-122"/>
                </a:endParaRPr>
              </a:p>
            </p:txBody>
          </p:sp>
        </p:grpSp>
      </p:grpSp>
    </p:spTree>
    <p:custDataLst>
      <p:tags r:id="rId2"/>
    </p:custDataLst>
  </p:cSld>
  <p:clrMapOvr>
    <a:masterClrMapping/>
  </p:clrMapOvr>
  <p:transition advTm="0">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4389"/>
                                        </p:tgtEl>
                                        <p:attrNameLst>
                                          <p:attrName>style.visibility</p:attrName>
                                        </p:attrNameLst>
                                      </p:cBhvr>
                                      <p:to>
                                        <p:strVal val="visible"/>
                                      </p:to>
                                    </p:set>
                                    <p:animEffect transition="in" filter="fade">
                                      <p:cBhvr>
                                        <p:cTn id="10" dur="2000"/>
                                        <p:tgtEl>
                                          <p:spTgt spid="1443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1000"/>
                                        <p:tgtEl>
                                          <p:spTgt spid="9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fade">
                                      <p:cBhvr>
                                        <p:cTn id="20" dur="1000"/>
                                        <p:tgtEl>
                                          <p:spTgt spid="20">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44387"/>
                                        </p:tgtEl>
                                        <p:attrNameLst>
                                          <p:attrName>style.visibility</p:attrName>
                                        </p:attrNameLst>
                                      </p:cBhvr>
                                      <p:to>
                                        <p:strVal val="visible"/>
                                      </p:to>
                                    </p:set>
                                    <p:animEffect transition="in" filter="fade">
                                      <p:cBhvr>
                                        <p:cTn id="23" dur="1000"/>
                                        <p:tgtEl>
                                          <p:spTgt spid="14438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1000"/>
                                        <p:tgtEl>
                                          <p:spTgt spid="9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20" grpId="0" build="p"/>
      <p:bldP spid="90" grpId="0" animBg="1"/>
      <p:bldP spid="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22" name="Picture 6" descr="photo_mark"/>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45463" y="5878513"/>
            <a:ext cx="998537"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2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1742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gradFill rotWithShape="0">
                  <a:gsLst>
                    <a:gs pos="0">
                      <a:schemeClr val="bg2">
                        <a:alpha val="29999"/>
                      </a:schemeClr>
                    </a:gs>
                    <a:gs pos="100000">
                      <a:srgbClr val="FFFFFF"/>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hlink"/>
              </a:buClr>
              <a:buFont typeface="Wingdings" pitchFamily="2" charset="2"/>
              <a:buChar char="v"/>
              <a:defRPr sz="2800">
                <a:solidFill>
                  <a:schemeClr val="tx1"/>
                </a:solidFill>
                <a:latin typeface="Verdana"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charset="0"/>
              </a:defRPr>
            </a:lvl2pPr>
            <a:lvl3pPr marL="1143000" indent="-228600" eaLnBrk="0" hangingPunct="0">
              <a:spcBef>
                <a:spcPct val="20000"/>
              </a:spcBef>
              <a:buClr>
                <a:schemeClr val="tx1"/>
              </a:buClr>
              <a:buFont typeface="Wingdings" pitchFamily="2" charset="2"/>
              <a:buChar char="•"/>
              <a:defRPr sz="2400">
                <a:solidFill>
                  <a:schemeClr val="tx1"/>
                </a:solidFill>
                <a:latin typeface="Arial" charset="0"/>
              </a:defRPr>
            </a:lvl3pPr>
            <a:lvl4pPr marL="1600200" indent="-228600" eaLnBrk="0" hangingPunct="0">
              <a:spcBef>
                <a:spcPct val="20000"/>
              </a:spcBef>
              <a:buFont typeface="Wingdings" pitchFamily="2" charset="2"/>
              <a:buChar char="–"/>
              <a:defRPr sz="2000">
                <a:solidFill>
                  <a:schemeClr val="tx1"/>
                </a:solidFill>
                <a:latin typeface="Arial" charset="0"/>
              </a:defRPr>
            </a:lvl4pPr>
            <a:lvl5pPr marL="2057400" indent="-228600" eaLnBrk="0" hangingPunct="0">
              <a:spcBef>
                <a:spcPct val="20000"/>
              </a:spcBef>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Arial" charset="0"/>
              </a:defRPr>
            </a:lvl9pPr>
          </a:lstStyle>
          <a:p>
            <a:pPr eaLnBrk="1" hangingPunct="1">
              <a:spcBef>
                <a:spcPct val="0"/>
              </a:spcBef>
              <a:buClrTx/>
              <a:buFont typeface="Arial" charset="0"/>
              <a:buNone/>
            </a:pPr>
            <a:endParaRPr lang="zh-CN" altLang="en-US" sz="2400">
              <a:latin typeface="Arial" charset="0"/>
            </a:endParaRPr>
          </a:p>
        </p:txBody>
      </p:sp>
      <p:sp>
        <p:nvSpPr>
          <p:cNvPr id="22" name="标题 21"/>
          <p:cNvSpPr>
            <a:spLocks noGrp="1"/>
          </p:cNvSpPr>
          <p:nvPr>
            <p:ph type="title"/>
          </p:nvPr>
        </p:nvSpPr>
        <p:spPr>
          <a:xfrm>
            <a:off x="1256400" y="457200"/>
            <a:ext cx="7391400" cy="488950"/>
          </a:xfrm>
        </p:spPr>
        <p:txBody>
          <a:bodyPr/>
          <a:lstStyle/>
          <a:p>
            <a:pPr lvl="0"/>
            <a:r>
              <a:rPr lang="zh-CN" altLang="en-US" sz="3600" dirty="0" smtClean="0">
                <a:latin typeface="黑体" pitchFamily="49" charset="-122"/>
                <a:ea typeface="黑体" pitchFamily="49" charset="-122"/>
              </a:rPr>
              <a:t>时空拓扑上的存储结构</a:t>
            </a:r>
          </a:p>
        </p:txBody>
      </p:sp>
      <p:sp>
        <p:nvSpPr>
          <p:cNvPr id="23" name="Rectangle 2"/>
          <p:cNvSpPr txBox="1">
            <a:spLocks noChangeArrowheads="1"/>
          </p:cNvSpPr>
          <p:nvPr/>
        </p:nvSpPr>
        <p:spPr bwMode="auto">
          <a:xfrm>
            <a:off x="1295400" y="314407"/>
            <a:ext cx="7391400" cy="709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3600" b="1" i="0" u="none" strike="noStrike" kern="0" cap="none" spc="0" normalizeH="0" baseline="0" noProof="0" dirty="0" smtClean="0">
              <a:ln>
                <a:noFill/>
              </a:ln>
              <a:solidFill>
                <a:schemeClr val="bg1"/>
              </a:solidFill>
              <a:effectLst/>
              <a:uLnTx/>
              <a:uFillTx/>
              <a:latin typeface="+mj-lt"/>
              <a:ea typeface="宋体" pitchFamily="2" charset="-122"/>
              <a:cs typeface="+mj-cs"/>
            </a:endParaRPr>
          </a:p>
        </p:txBody>
      </p:sp>
      <p:sp>
        <p:nvSpPr>
          <p:cNvPr id="31" name="内容占位符 12"/>
          <p:cNvSpPr>
            <a:spLocks noGrp="1"/>
          </p:cNvSpPr>
          <p:nvPr>
            <p:ph sz="half" idx="4294967295"/>
          </p:nvPr>
        </p:nvSpPr>
        <p:spPr>
          <a:xfrm>
            <a:off x="385763" y="1323975"/>
            <a:ext cx="8218487" cy="619125"/>
          </a:xfrm>
          <a:prstGeom prst="rect">
            <a:avLst/>
          </a:prstGeom>
        </p:spPr>
        <p:txBody>
          <a:bodyPr/>
          <a:lstStyle/>
          <a:p>
            <a:pPr lvl="0">
              <a:defRPr/>
            </a:pPr>
            <a:r>
              <a:rPr lang="zh-CN" altLang="en-US" dirty="0" smtClean="0">
                <a:solidFill>
                  <a:srgbClr val="1B4171"/>
                </a:solidFill>
                <a:latin typeface="华文黑体" pitchFamily="2" charset="-122"/>
                <a:ea typeface="华文黑体" pitchFamily="2" charset="-122"/>
                <a:cs typeface="华文黑体" pitchFamily="2" charset="-122"/>
              </a:rPr>
              <a:t>时空流数据结构</a:t>
            </a:r>
            <a:endParaRPr lang="en-US" altLang="zh-CN" sz="2400" dirty="0" smtClean="0">
              <a:latin typeface="华文细黑" pitchFamily="2" charset="-122"/>
              <a:ea typeface="华文细黑" pitchFamily="2" charset="-122"/>
            </a:endParaRPr>
          </a:p>
        </p:txBody>
      </p:sp>
      <p:sp>
        <p:nvSpPr>
          <p:cNvPr id="983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7"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8319"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圆角矩形标注 24"/>
          <p:cNvSpPr>
            <a:spLocks noChangeArrowheads="1"/>
          </p:cNvSpPr>
          <p:nvPr/>
        </p:nvSpPr>
        <p:spPr bwMode="auto">
          <a:xfrm>
            <a:off x="719090" y="5131293"/>
            <a:ext cx="2385297" cy="1012056"/>
          </a:xfrm>
          <a:prstGeom prst="wedgeRoundRectCallout">
            <a:avLst>
              <a:gd name="adj1" fmla="val 67998"/>
              <a:gd name="adj2" fmla="val 2664"/>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eaLnBrk="1" hangingPunct="1"/>
            <a:endParaRPr lang="en-US" altLang="zh-CN" sz="2000" dirty="0" smtClean="0">
              <a:solidFill>
                <a:schemeClr val="bg1"/>
              </a:solidFill>
              <a:latin typeface="华文细黑" pitchFamily="2" charset="-122"/>
              <a:ea typeface="华文细黑" pitchFamily="2" charset="-122"/>
            </a:endParaRPr>
          </a:p>
          <a:p>
            <a:pPr algn="just" eaLnBrk="1" hangingPunct="1"/>
            <a:r>
              <a:rPr lang="zh-CN" altLang="en-US" sz="1800" dirty="0" smtClean="0">
                <a:solidFill>
                  <a:schemeClr val="bg1"/>
                </a:solidFill>
                <a:latin typeface="华文细黑" pitchFamily="2" charset="-122"/>
                <a:ea typeface="华文细黑" pitchFamily="2" charset="-122"/>
              </a:rPr>
              <a:t>时间序列上：和、平方和与交叉乘积和组成的向量</a:t>
            </a:r>
            <a:endParaRPr lang="en-US" altLang="zh-CN" sz="1800" dirty="0" smtClean="0">
              <a:solidFill>
                <a:schemeClr val="bg1"/>
              </a:solidFill>
              <a:latin typeface="华文细黑" pitchFamily="2" charset="-122"/>
              <a:ea typeface="华文细黑" pitchFamily="2" charset="-122"/>
            </a:endParaRPr>
          </a:p>
          <a:p>
            <a:pPr eaLnBrk="1" hangingPunct="1"/>
            <a:endParaRPr lang="en-US" altLang="zh-CN" sz="2000" dirty="0" smtClean="0">
              <a:solidFill>
                <a:schemeClr val="bg1"/>
              </a:solidFill>
              <a:latin typeface="华文细黑" pitchFamily="2" charset="-122"/>
              <a:ea typeface="华文细黑" pitchFamily="2" charset="-122"/>
            </a:endParaRPr>
          </a:p>
        </p:txBody>
      </p:sp>
      <p:sp>
        <p:nvSpPr>
          <p:cNvPr id="19" name="圆角矩形标注 24"/>
          <p:cNvSpPr>
            <a:spLocks noChangeArrowheads="1"/>
          </p:cNvSpPr>
          <p:nvPr/>
        </p:nvSpPr>
        <p:spPr bwMode="auto">
          <a:xfrm>
            <a:off x="461639" y="2352583"/>
            <a:ext cx="2432480" cy="1065320"/>
          </a:xfrm>
          <a:prstGeom prst="wedgeRoundRectCallout">
            <a:avLst>
              <a:gd name="adj1" fmla="val 67478"/>
              <a:gd name="adj2" fmla="val -5139"/>
              <a:gd name="adj3" fmla="val 16667"/>
            </a:avLst>
          </a:prstGeom>
          <a:gradFill rotWithShape="0">
            <a:gsLst>
              <a:gs pos="0">
                <a:srgbClr val="00B0F0"/>
              </a:gs>
              <a:gs pos="20000">
                <a:srgbClr val="00B0F0"/>
              </a:gs>
              <a:gs pos="100000">
                <a:srgbClr val="88C9EC"/>
              </a:gs>
            </a:gsLst>
            <a:lin ang="5400000"/>
          </a:gradFill>
          <a:ln>
            <a:noFill/>
          </a:ln>
          <a:extLst>
            <a:ext uri="{91240B29-F687-4F45-9708-019B960494DF}">
              <a14:hiddenLine xmlns:a14="http://schemas.microsoft.com/office/drawing/2010/main" xmlns="" w="25400">
                <a:solidFill>
                  <a:srgbClr val="A24667"/>
                </a:solidFill>
                <a:miter lim="800000"/>
                <a:headEnd/>
                <a:tailEnd/>
              </a14:hiddenLine>
            </a:ext>
          </a:extLst>
        </p:spPr>
        <p:txBody>
          <a:bodyPr anchor="ct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pitchFamily="2" charset="-122"/>
              </a:defRPr>
            </a:lvl9pPr>
          </a:lstStyle>
          <a:p>
            <a:pPr algn="just" eaLnBrk="1" hangingPunct="1"/>
            <a:r>
              <a:rPr lang="zh-CN" altLang="en-US" sz="1800" dirty="0" smtClean="0">
                <a:solidFill>
                  <a:schemeClr val="bg1"/>
                </a:solidFill>
                <a:latin typeface="华文细黑" pitchFamily="2" charset="-122"/>
                <a:ea typeface="华文细黑" pitchFamily="2" charset="-122"/>
              </a:rPr>
              <a:t>空间快照上：和、平方和与交叉乘积和组成的矩阵</a:t>
            </a:r>
            <a:endParaRPr lang="zh-CN" altLang="en-US" sz="1800" dirty="0">
              <a:solidFill>
                <a:schemeClr val="bg1"/>
              </a:solidFill>
              <a:latin typeface="华文细黑" pitchFamily="2" charset="-122"/>
              <a:ea typeface="华文细黑" pitchFamily="2" charset="-122"/>
            </a:endParaRPr>
          </a:p>
        </p:txBody>
      </p:sp>
      <p:sp>
        <p:nvSpPr>
          <p:cNvPr id="24" name="内容占位符 2"/>
          <p:cNvSpPr txBox="1">
            <a:spLocks/>
          </p:cNvSpPr>
          <p:nvPr/>
        </p:nvSpPr>
        <p:spPr>
          <a:xfrm>
            <a:off x="1188444" y="3883104"/>
            <a:ext cx="1599143" cy="490727"/>
          </a:xfrm>
          <a:prstGeom prst="rect">
            <a:avLst/>
          </a:prstGeom>
        </p:spPr>
        <p:txBody>
          <a:bodyPr>
            <a:noAutofit/>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j-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j-lt"/>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j-lt"/>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j-lt"/>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j-lt"/>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j-lt"/>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j-lt"/>
              </a:defRPr>
            </a:lvl9pPr>
          </a:lstStyle>
          <a:p>
            <a:pPr marL="342900" lvl="1" indent="-342900">
              <a:buClr>
                <a:schemeClr val="hlink"/>
              </a:buClr>
              <a:buNone/>
              <a:defRPr/>
            </a:pPr>
            <a:r>
              <a:rPr lang="zh-CN" altLang="en-US" sz="2400" b="1" dirty="0" smtClean="0">
                <a:solidFill>
                  <a:srgbClr val="C92927"/>
                </a:solidFill>
                <a:latin typeface="华文细黑" pitchFamily="2" charset="-122"/>
                <a:ea typeface="华文细黑" pitchFamily="2" charset="-122"/>
              </a:rPr>
              <a:t>数据</a:t>
            </a:r>
            <a:r>
              <a:rPr lang="en-US" altLang="zh-CN" sz="2400" b="1" dirty="0" smtClean="0">
                <a:solidFill>
                  <a:srgbClr val="C92927"/>
                </a:solidFill>
                <a:latin typeface="华文细黑" pitchFamily="2" charset="-122"/>
                <a:ea typeface="华文细黑" pitchFamily="2" charset="-122"/>
              </a:rPr>
              <a:t>+</a:t>
            </a:r>
            <a:r>
              <a:rPr lang="zh-CN" altLang="en-US" sz="2400" b="1" dirty="0" smtClean="0">
                <a:solidFill>
                  <a:srgbClr val="C92927"/>
                </a:solidFill>
                <a:latin typeface="华文细黑" pitchFamily="2" charset="-122"/>
                <a:ea typeface="华文细黑" pitchFamily="2" charset="-122"/>
              </a:rPr>
              <a:t>信息</a:t>
            </a:r>
          </a:p>
        </p:txBody>
      </p:sp>
      <p:sp>
        <p:nvSpPr>
          <p:cNvPr id="20" name="灯片编号占位符 19"/>
          <p:cNvSpPr>
            <a:spLocks noGrp="1"/>
          </p:cNvSpPr>
          <p:nvPr>
            <p:ph type="sldNum" sz="quarter" idx="10"/>
          </p:nvPr>
        </p:nvSpPr>
        <p:spPr/>
        <p:txBody>
          <a:bodyPr/>
          <a:lstStyle/>
          <a:p>
            <a:pPr>
              <a:defRPr/>
            </a:pPr>
            <a:fld id="{EB4E7424-DEF9-4E7B-8F5A-44C973303550}" type="slidenum">
              <a:rPr lang="zh-CN" altLang="en-US" smtClean="0"/>
              <a:pPr>
                <a:defRPr/>
              </a:pPr>
              <a:t>8</a:t>
            </a:fld>
            <a:r>
              <a:rPr lang="en-US" dirty="0" smtClean="0"/>
              <a:t> / 26</a:t>
            </a:r>
            <a:endParaRPr lang="en-US" dirty="0"/>
          </a:p>
        </p:txBody>
      </p:sp>
      <p:pic>
        <p:nvPicPr>
          <p:cNvPr id="98322" name="Picture 18" descr="C:\Users\Mortaldy\Pictures\图片4.png"/>
          <p:cNvPicPr>
            <a:picLocks noChangeAspect="1" noChangeArrowheads="1"/>
          </p:cNvPicPr>
          <p:nvPr/>
        </p:nvPicPr>
        <p:blipFill>
          <a:blip r:embed="rId5" cstate="print"/>
          <a:srcRect/>
          <a:stretch>
            <a:fillRect/>
          </a:stretch>
        </p:blipFill>
        <p:spPr bwMode="auto">
          <a:xfrm>
            <a:off x="3333976" y="1346428"/>
            <a:ext cx="5761037" cy="4999037"/>
          </a:xfrm>
          <a:prstGeom prst="rect">
            <a:avLst/>
          </a:prstGeom>
          <a:noFill/>
        </p:spPr>
      </p:pic>
    </p:spTree>
    <p:custDataLst>
      <p:tags r:id="rId1"/>
    </p:custDataLst>
  </p:cSld>
  <p:clrMapOvr>
    <a:masterClrMapping/>
  </p:clrMapOvr>
  <p:transition advTm="21761">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9.6"/>
</p:tagLst>
</file>

<file path=ppt/tags/tag10.xml><?xml version="1.0" encoding="utf-8"?>
<p:tagLst xmlns:a="http://schemas.openxmlformats.org/drawingml/2006/main" xmlns:r="http://schemas.openxmlformats.org/officeDocument/2006/relationships" xmlns:p="http://schemas.openxmlformats.org/presentationml/2006/main">
  <p:tag name="TIMING" val="|0.5|3.2|12.9|2.3|7|1.4|3.7|3.4|2.8"/>
</p:tagLst>
</file>

<file path=ppt/tags/tag11.xml><?xml version="1.0" encoding="utf-8"?>
<p:tagLst xmlns:a="http://schemas.openxmlformats.org/drawingml/2006/main" xmlns:r="http://schemas.openxmlformats.org/officeDocument/2006/relationships" xmlns:p="http://schemas.openxmlformats.org/presentationml/2006/main">
  <p:tag name="TIMING" val="|0.5|3.2|12.9|2.3|7|1.4|3.7|3.4|2.8"/>
</p:tagLst>
</file>

<file path=ppt/tags/tag2.xml><?xml version="1.0" encoding="utf-8"?>
<p:tagLst xmlns:a="http://schemas.openxmlformats.org/drawingml/2006/main" xmlns:r="http://schemas.openxmlformats.org/officeDocument/2006/relationships" xmlns:p="http://schemas.openxmlformats.org/presentationml/2006/main">
  <p:tag name="TIMING" val="|0.3|8.5|14.3"/>
</p:tagLst>
</file>

<file path=ppt/tags/tag3.xml><?xml version="1.0" encoding="utf-8"?>
<p:tagLst xmlns:a="http://schemas.openxmlformats.org/drawingml/2006/main" xmlns:r="http://schemas.openxmlformats.org/officeDocument/2006/relationships" xmlns:p="http://schemas.openxmlformats.org/presentationml/2006/main">
  <p:tag name="TIMING" val="|0.3|8.5|14.3"/>
</p:tagLst>
</file>

<file path=ppt/tags/tag4.xml><?xml version="1.0" encoding="utf-8"?>
<p:tagLst xmlns:a="http://schemas.openxmlformats.org/drawingml/2006/main" xmlns:r="http://schemas.openxmlformats.org/officeDocument/2006/relationships" xmlns:p="http://schemas.openxmlformats.org/presentationml/2006/main">
  <p:tag name="TIMING" val="|3.9|4.9|0.4|5.6|15.7|3.6|0.6"/>
</p:tagLst>
</file>

<file path=ppt/tags/tag5.xml><?xml version="1.0" encoding="utf-8"?>
<p:tagLst xmlns:a="http://schemas.openxmlformats.org/drawingml/2006/main" xmlns:r="http://schemas.openxmlformats.org/officeDocument/2006/relationships" xmlns:p="http://schemas.openxmlformats.org/presentationml/2006/main">
  <p:tag name="TIMING" val="|0.9|5.7|3.4|4.9|2.1|3.2|1.2|1.9|3|7.9"/>
</p:tagLst>
</file>

<file path=ppt/tags/tag6.xml><?xml version="1.0" encoding="utf-8"?>
<p:tagLst xmlns:a="http://schemas.openxmlformats.org/drawingml/2006/main" xmlns:r="http://schemas.openxmlformats.org/officeDocument/2006/relationships" xmlns:p="http://schemas.openxmlformats.org/presentationml/2006/main">
  <p:tag name="TIMING" val="|0.3|9.3|5.8|6.9"/>
</p:tagLst>
</file>

<file path=ppt/tags/tag7.xml><?xml version="1.0" encoding="utf-8"?>
<p:tagLst xmlns:a="http://schemas.openxmlformats.org/drawingml/2006/main" xmlns:r="http://schemas.openxmlformats.org/officeDocument/2006/relationships" xmlns:p="http://schemas.openxmlformats.org/presentationml/2006/main">
  <p:tag name="TIMING" val="|0.3|9.3|5.8|6.9"/>
</p:tagLst>
</file>

<file path=ppt/tags/tag8.xml><?xml version="1.0" encoding="utf-8"?>
<p:tagLst xmlns:a="http://schemas.openxmlformats.org/drawingml/2006/main" xmlns:r="http://schemas.openxmlformats.org/officeDocument/2006/relationships" xmlns:p="http://schemas.openxmlformats.org/presentationml/2006/main">
  <p:tag name="TIMING" val="|0.3|9.3|5.8|6.9"/>
</p:tagLst>
</file>

<file path=ppt/tags/tag9.xml><?xml version="1.0" encoding="utf-8"?>
<p:tagLst xmlns:a="http://schemas.openxmlformats.org/drawingml/2006/main" xmlns:r="http://schemas.openxmlformats.org/officeDocument/2006/relationships" xmlns:p="http://schemas.openxmlformats.org/presentationml/2006/main">
  <p:tag name="TIMING" val="|0.3|9.3|5.8|6.9"/>
</p:tagLst>
</file>

<file path=ppt/theme/theme1.xml><?xml version="1.0" encoding="utf-8"?>
<a:theme xmlns:a="http://schemas.openxmlformats.org/drawingml/2006/main" name="sample">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180000" tIns="180000" rIns="180000" bIns="180000">
        <a:spAutoFit/>
      </a:bodyPr>
      <a:lstStyle>
        <a:defPPr algn="just">
          <a:spcBef>
            <a:spcPts val="1200"/>
          </a:spcBef>
          <a:defRPr sz="2000" b="1" dirty="0" smtClean="0">
            <a:solidFill>
              <a:srgbClr val="000000"/>
            </a:solidFill>
            <a:latin typeface="华文细黑" pitchFamily="2" charset="-122"/>
            <a:ea typeface="华文细黑" pitchFamily="2" charset="-122"/>
          </a:defRPr>
        </a:defPPr>
      </a:lstStyle>
    </a:spDef>
    <a:lnDef>
      <a:spPr bwMode="auto">
        <a:xfrm>
          <a:off x="0" y="0"/>
          <a:ext cx="1" cy="1"/>
        </a:xfrm>
        <a:custGeom>
          <a:avLst/>
          <a:gdLst/>
          <a:ahLst/>
          <a:cxnLst/>
          <a:rect l="0" t="0" r="0" b="0"/>
          <a:pathLst/>
        </a:custGeom>
        <a:gradFill rotWithShape="0">
          <a:gsLst>
            <a:gs pos="0">
              <a:schemeClr val="bg2">
                <a:alpha val="29999"/>
              </a:schemeClr>
            </a:gs>
            <a:gs pos="100000">
              <a:srgbClr val="FFFFFF"/>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ample">
  <a:themeElements>
    <a:clrScheme name="1_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1_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bg2">
                <a:alpha val="29999"/>
              </a:schemeClr>
            </a:gs>
            <a:gs pos="100000">
              <a:srgbClr val="FFFFFF"/>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bg2">
                <a:alpha val="29999"/>
              </a:schemeClr>
            </a:gs>
            <a:gs pos="100000">
              <a:srgbClr val="FFFFFF"/>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1_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1_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21727</TotalTime>
  <Pages>0</Pages>
  <Words>1522</Words>
  <Characters>0</Characters>
  <Application>Microsoft Office PowerPoint</Application>
  <DocSecurity>0</DocSecurity>
  <PresentationFormat>自定义</PresentationFormat>
  <Lines>0</Lines>
  <Paragraphs>391</Paragraphs>
  <Slides>27</Slides>
  <Notes>26</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2</vt:i4>
      </vt:variant>
      <vt:variant>
        <vt:lpstr>幻灯片标题</vt:lpstr>
      </vt:variant>
      <vt:variant>
        <vt:i4>27</vt:i4>
      </vt:variant>
    </vt:vector>
  </HeadingPairs>
  <TitlesOfParts>
    <vt:vector size="45" baseType="lpstr">
      <vt:lpstr>Arial</vt:lpstr>
      <vt:lpstr>宋体</vt:lpstr>
      <vt:lpstr>黑体</vt:lpstr>
      <vt:lpstr>Verdana</vt:lpstr>
      <vt:lpstr>华文黑体</vt:lpstr>
      <vt:lpstr>Wingdings</vt:lpstr>
      <vt:lpstr>Century Gothic</vt:lpstr>
      <vt:lpstr>华文细黑</vt:lpstr>
      <vt:lpstr>Times New Roman</vt:lpstr>
      <vt:lpstr>微软雅黑</vt:lpstr>
      <vt:lpstr>华文楷体</vt:lpstr>
      <vt:lpstr>华文新魏</vt:lpstr>
      <vt:lpstr>华文琥珀</vt:lpstr>
      <vt:lpstr>Wingdings 2</vt:lpstr>
      <vt:lpstr>sample</vt:lpstr>
      <vt:lpstr>1_sample</vt:lpstr>
      <vt:lpstr>Visio</vt:lpstr>
      <vt:lpstr>Equation</vt:lpstr>
      <vt:lpstr>感知数据中缺失值在线填补技术的研究与实现</vt:lpstr>
      <vt:lpstr>大纲</vt:lpstr>
      <vt:lpstr>研究背景</vt:lpstr>
      <vt:lpstr>本文贡献</vt:lpstr>
      <vt:lpstr>相关工作</vt:lpstr>
      <vt:lpstr>问题定义与需求分析</vt:lpstr>
      <vt:lpstr>算法研究</vt:lpstr>
      <vt:lpstr>在线估计模型</vt:lpstr>
      <vt:lpstr>时空拓扑上的存储结构</vt:lpstr>
      <vt:lpstr>充分统计量的增量维护</vt:lpstr>
      <vt:lpstr>增量迭代过程</vt:lpstr>
      <vt:lpstr>在线陀螺型估计</vt:lpstr>
      <vt:lpstr>GMVI框架</vt:lpstr>
      <vt:lpstr>时空数据质量与特征</vt:lpstr>
      <vt:lpstr>陀螺形估计</vt:lpstr>
      <vt:lpstr>Archer系统</vt:lpstr>
      <vt:lpstr>时空流数据管理器</vt:lpstr>
      <vt:lpstr>实验分析</vt:lpstr>
      <vt:lpstr>实验分析</vt:lpstr>
      <vt:lpstr>实验分析</vt:lpstr>
      <vt:lpstr>实验分析</vt:lpstr>
      <vt:lpstr>实验分析</vt:lpstr>
      <vt:lpstr>实验分析</vt:lpstr>
      <vt:lpstr>系统演示</vt:lpstr>
      <vt:lpstr>总结与展望</vt:lpstr>
      <vt:lpstr>硕士期间参与的项目和发表的论文</vt:lpstr>
      <vt:lpstr>       向参加本次答辩的老师致以诚挚的谢意，请各位老师批评指正！ 　　谢谢！</vt:lpstr>
    </vt:vector>
  </TitlesOfParts>
  <Company>Guilddesign</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Mortaldy</cp:lastModifiedBy>
  <cp:revision>2203</cp:revision>
  <dcterms:created xsi:type="dcterms:W3CDTF">2004-08-26T06:30:40Z</dcterms:created>
  <dcterms:modified xsi:type="dcterms:W3CDTF">2016-12-18T03:24:37Z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2052-9.1.0.4619</vt:lpwstr>
  </property>
</Properties>
</file>